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66" r:id="rId2"/>
    <p:sldId id="259" r:id="rId3"/>
    <p:sldId id="263" r:id="rId4"/>
    <p:sldId id="264" r:id="rId5"/>
    <p:sldId id="260"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00"/>
    <a:srgbClr val="009900"/>
    <a:srgbClr val="FF00FF"/>
    <a:srgbClr val="00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15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7E2CF-771A-4C6B-A8C8-BA7C9256CDAF}" type="datetimeFigureOut">
              <a:rPr lang="fr-FR" smtClean="0"/>
              <a:t>05/06/2025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12F21-67B6-498D-8249-BAE151F63A36}" type="slidenum">
              <a:rPr lang="fr-FR" smtClean="0"/>
              <a:t>‹N°›</a:t>
            </a:fld>
            <a:endParaRPr lang="fr-FR"/>
          </a:p>
        </p:txBody>
      </p:sp>
    </p:spTree>
    <p:extLst>
      <p:ext uri="{BB962C8B-B14F-4D97-AF65-F5344CB8AC3E}">
        <p14:creationId xmlns:p14="http://schemas.microsoft.com/office/powerpoint/2010/main" val="214000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C65D2882-45E2-42F8-8E3B-1B8371D8AE2D}" type="datetime1">
              <a:rPr lang="fr-FR" smtClean="0"/>
              <a:t>05/06/2025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2869030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8853117-300F-4F3E-8670-809728A6ECB6}" type="datetime1">
              <a:rPr lang="fr-FR" smtClean="0"/>
              <a:t>05/06/2025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2157055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6F856B-216C-497C-8BD8-FB658BC0B7B1}" type="datetime1">
              <a:rPr lang="fr-FR" smtClean="0"/>
              <a:t>05/06/2025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292305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736DE5-497B-47DD-9207-DBED694A5EF3}" type="datetime1">
              <a:rPr lang="fr-FR" smtClean="0"/>
              <a:t>05/06/2025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118002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B90D31D-D584-4C70-BFFC-A2CA50392381}" type="datetime1">
              <a:rPr lang="fr-FR" smtClean="0"/>
              <a:t>05/06/2025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27455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394C21B-0DCB-4801-8DEF-EAF9435B3F9A}" type="datetime1">
              <a:rPr lang="fr-FR" smtClean="0"/>
              <a:t>05/06/2025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370322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3E1E7CD-7D11-47CB-9801-ABB28B661193}" type="datetime1">
              <a:rPr lang="fr-FR" smtClean="0"/>
              <a:t>05/06/2025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395658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2D5F39-AFBB-42CF-A429-6C8CFC8D70BC}" type="datetime1">
              <a:rPr lang="fr-FR" smtClean="0"/>
              <a:t>05/06/2025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246074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C27AF-4DC6-4A4A-A1A7-79F18D8B9A37}" type="datetime1">
              <a:rPr lang="fr-FR" smtClean="0"/>
              <a:t>05/06/2025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236042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C148D3F-F63B-4BC7-A300-ADB9296F2831}" type="datetime1">
              <a:rPr lang="fr-FR" smtClean="0"/>
              <a:t>05/06/2025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145597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EF8FDC2-D487-4067-A5C1-2A43DB159178}" type="datetime1">
              <a:rPr lang="fr-FR" smtClean="0"/>
              <a:t>05/06/2025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E803179-E33D-4A20-B95E-7A381C7622C4}" type="slidenum">
              <a:rPr lang="fr-FR" smtClean="0"/>
              <a:t>‹N°›</a:t>
            </a:fld>
            <a:endParaRPr lang="fr-FR"/>
          </a:p>
        </p:txBody>
      </p:sp>
    </p:spTree>
    <p:extLst>
      <p:ext uri="{BB962C8B-B14F-4D97-AF65-F5344CB8AC3E}">
        <p14:creationId xmlns:p14="http://schemas.microsoft.com/office/powerpoint/2010/main" val="3113234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42EAA-409B-4DD7-9E63-B0D49586E92D}" type="datetime1">
              <a:rPr lang="fr-FR" smtClean="0"/>
              <a:t>05/06/2025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03179-E33D-4A20-B95E-7A381C7622C4}" type="slidenum">
              <a:rPr lang="fr-FR" smtClean="0"/>
              <a:t>‹N°›</a:t>
            </a:fld>
            <a:endParaRPr lang="fr-FR"/>
          </a:p>
        </p:txBody>
      </p:sp>
    </p:spTree>
    <p:extLst>
      <p:ext uri="{BB962C8B-B14F-4D97-AF65-F5344CB8AC3E}">
        <p14:creationId xmlns:p14="http://schemas.microsoft.com/office/powerpoint/2010/main" val="2193673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wmf"/><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3.jpeg"/><Relationship Id="rId12" Type="http://schemas.openxmlformats.org/officeDocument/2006/relationships/image" Target="../media/image5.jpeg"/><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wmf"/><Relationship Id="rId5" Type="http://schemas.openxmlformats.org/officeDocument/2006/relationships/image" Target="../media/image11.jpe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wmf"/><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7206E1F-AB9C-4580-A0B1-3EB5FC3184B5}"/>
              </a:ext>
            </a:extLst>
          </p:cNvPr>
          <p:cNvSpPr>
            <a:spLocks noGrp="1"/>
          </p:cNvSpPr>
          <p:nvPr>
            <p:ph type="sldNum" sz="quarter" idx="12"/>
          </p:nvPr>
        </p:nvSpPr>
        <p:spPr/>
        <p:txBody>
          <a:bodyPr/>
          <a:lstStyle/>
          <a:p>
            <a:fld id="{0AF65BE1-B57E-44AA-8E15-BF39AF864C92}" type="slidenum">
              <a:rPr lang="fr-FR" smtClean="0"/>
              <a:t>1</a:t>
            </a:fld>
            <a:endParaRPr lang="fr-FR"/>
          </a:p>
        </p:txBody>
      </p:sp>
      <p:pic>
        <p:nvPicPr>
          <p:cNvPr id="14" name="Image 49">
            <a:extLst>
              <a:ext uri="{FF2B5EF4-FFF2-40B4-BE49-F238E27FC236}">
                <a16:creationId xmlns:a16="http://schemas.microsoft.com/office/drawing/2014/main" id="{040EA37B-E7A0-4B6C-81D2-28AC5D25AB40}"/>
              </a:ext>
            </a:extLst>
          </p:cNvPr>
          <p:cNvPicPr/>
          <p:nvPr/>
        </p:nvPicPr>
        <p:blipFill>
          <a:blip r:embed="rId2"/>
          <a:srcRect l="20814" b="9506"/>
          <a:stretch/>
        </p:blipFill>
        <p:spPr>
          <a:xfrm rot="5400000">
            <a:off x="2916678" y="-2908399"/>
            <a:ext cx="738851" cy="6563931"/>
          </a:xfrm>
          <a:prstGeom prst="rect">
            <a:avLst/>
          </a:prstGeom>
          <a:ln w="0">
            <a:noFill/>
          </a:ln>
        </p:spPr>
      </p:pic>
      <p:pic>
        <p:nvPicPr>
          <p:cNvPr id="15" name="Image 14">
            <a:extLst>
              <a:ext uri="{FF2B5EF4-FFF2-40B4-BE49-F238E27FC236}">
                <a16:creationId xmlns:a16="http://schemas.microsoft.com/office/drawing/2014/main" id="{A2674517-84CC-4D6F-8E65-FACAD3E2B5C2}"/>
              </a:ext>
            </a:extLst>
          </p:cNvPr>
          <p:cNvPicPr>
            <a:picLocks noChangeAspect="1"/>
          </p:cNvPicPr>
          <p:nvPr/>
        </p:nvPicPr>
        <p:blipFill>
          <a:blip r:embed="rId3"/>
          <a:stretch>
            <a:fillRect/>
          </a:stretch>
        </p:blipFill>
        <p:spPr>
          <a:xfrm flipH="1" flipV="1">
            <a:off x="2575932" y="6115009"/>
            <a:ext cx="6568068" cy="742991"/>
          </a:xfrm>
          <a:prstGeom prst="rect">
            <a:avLst/>
          </a:prstGeom>
        </p:spPr>
      </p:pic>
      <p:pic>
        <p:nvPicPr>
          <p:cNvPr id="16" name="Image 43">
            <a:extLst>
              <a:ext uri="{FF2B5EF4-FFF2-40B4-BE49-F238E27FC236}">
                <a16:creationId xmlns:a16="http://schemas.microsoft.com/office/drawing/2014/main" id="{7458D40F-7B98-497A-95ED-C7C3C2DC0D37}"/>
              </a:ext>
            </a:extLst>
          </p:cNvPr>
          <p:cNvPicPr/>
          <p:nvPr/>
        </p:nvPicPr>
        <p:blipFill>
          <a:blip r:embed="rId4"/>
          <a:srcRect l="7574" t="13333" r="10313" b="12741"/>
          <a:stretch/>
        </p:blipFill>
        <p:spPr>
          <a:xfrm>
            <a:off x="6568069" y="61261"/>
            <a:ext cx="2101310" cy="540706"/>
          </a:xfrm>
          <a:prstGeom prst="rect">
            <a:avLst/>
          </a:prstGeom>
          <a:ln w="0">
            <a:noFill/>
          </a:ln>
        </p:spPr>
      </p:pic>
      <p:sp>
        <p:nvSpPr>
          <p:cNvPr id="23" name="object 32">
            <a:extLst>
              <a:ext uri="{FF2B5EF4-FFF2-40B4-BE49-F238E27FC236}">
                <a16:creationId xmlns:a16="http://schemas.microsoft.com/office/drawing/2014/main" id="{3931D881-BBB7-4EEF-8910-D7EF57E1DD45}"/>
              </a:ext>
            </a:extLst>
          </p:cNvPr>
          <p:cNvSpPr/>
          <p:nvPr/>
        </p:nvSpPr>
        <p:spPr>
          <a:xfrm>
            <a:off x="320111" y="1104512"/>
            <a:ext cx="8195239" cy="566357"/>
          </a:xfrm>
          <a:prstGeom prst="rect">
            <a:avLst/>
          </a:prstGeom>
          <a:noFill/>
          <a:ln w="0">
            <a:noFill/>
          </a:ln>
        </p:spPr>
        <p:style>
          <a:lnRef idx="0">
            <a:scrgbClr r="0" g="0" b="0"/>
          </a:lnRef>
          <a:fillRef idx="0">
            <a:scrgbClr r="0" g="0" b="0"/>
          </a:fillRef>
          <a:effectRef idx="0">
            <a:scrgbClr r="0" g="0" b="0"/>
          </a:effectRef>
          <a:fontRef idx="minor"/>
        </p:style>
        <p:txBody>
          <a:bodyPr wrap="square" lIns="0" tIns="12240" rIns="0" bIns="0" anchor="t">
            <a:spAutoFit/>
          </a:bodyPr>
          <a:lstStyle/>
          <a:p>
            <a:pPr marL="12600" algn="ctr">
              <a:lnSpc>
                <a:spcPct val="100000"/>
              </a:lnSpc>
              <a:spcBef>
                <a:spcPts val="96"/>
              </a:spcBef>
            </a:pPr>
            <a:r>
              <a:rPr lang="en-US" sz="3600" b="1" spc="-12" dirty="0">
                <a:solidFill>
                  <a:srgbClr val="7030A0"/>
                </a:solidFill>
                <a:latin typeface="Calibri"/>
                <a:ea typeface="DejaVu Sans"/>
              </a:rPr>
              <a:t>Centre </a:t>
            </a:r>
            <a:r>
              <a:rPr lang="en-US" sz="3600" b="1" spc="-12" dirty="0" err="1">
                <a:solidFill>
                  <a:srgbClr val="7030A0"/>
                </a:solidFill>
                <a:latin typeface="Calibri"/>
                <a:ea typeface="DejaVu Sans"/>
              </a:rPr>
              <a:t>d’Expertise</a:t>
            </a:r>
            <a:r>
              <a:rPr lang="en-US" sz="3600" b="1" spc="-12" dirty="0">
                <a:solidFill>
                  <a:srgbClr val="7030A0"/>
                </a:solidFill>
                <a:latin typeface="Calibri"/>
                <a:ea typeface="DejaVu Sans"/>
              </a:rPr>
              <a:t> </a:t>
            </a:r>
            <a:r>
              <a:rPr lang="en-US" sz="3600" b="1" spc="-12" dirty="0" err="1">
                <a:solidFill>
                  <a:srgbClr val="7030A0"/>
                </a:solidFill>
                <a:latin typeface="Calibri"/>
                <a:ea typeface="DejaVu Sans"/>
              </a:rPr>
              <a:t>C</a:t>
            </a:r>
            <a:r>
              <a:rPr lang="en-US" sz="3600" b="1" strike="noStrike" spc="-12" dirty="0" err="1">
                <a:solidFill>
                  <a:srgbClr val="7030A0"/>
                </a:solidFill>
                <a:latin typeface="Calibri"/>
                <a:ea typeface="DejaVu Sans"/>
              </a:rPr>
              <a:t>osmetomics@</a:t>
            </a:r>
            <a:r>
              <a:rPr lang="en-US" sz="3600" b="1" spc="-12" dirty="0" err="1">
                <a:solidFill>
                  <a:srgbClr val="7030A0"/>
                </a:solidFill>
                <a:latin typeface="Calibri"/>
                <a:ea typeface="DejaVu Sans"/>
              </a:rPr>
              <a:t>URN</a:t>
            </a:r>
            <a:endParaRPr lang="en-US" sz="3600" b="0" strike="noStrike" spc="-1" dirty="0">
              <a:solidFill>
                <a:srgbClr val="FF00FF"/>
              </a:solidFill>
              <a:latin typeface="Arial"/>
            </a:endParaRPr>
          </a:p>
        </p:txBody>
      </p:sp>
      <p:pic>
        <p:nvPicPr>
          <p:cNvPr id="20" name="Image 19">
            <a:extLst>
              <a:ext uri="{FF2B5EF4-FFF2-40B4-BE49-F238E27FC236}">
                <a16:creationId xmlns:a16="http://schemas.microsoft.com/office/drawing/2014/main" id="{7537FC42-8560-4DAA-AA20-F8B7C04DD0C1}"/>
              </a:ext>
            </a:extLst>
          </p:cNvPr>
          <p:cNvPicPr>
            <a:picLocks noChangeAspect="1"/>
          </p:cNvPicPr>
          <p:nvPr/>
        </p:nvPicPr>
        <p:blipFill>
          <a:blip r:embed="rId5"/>
          <a:stretch>
            <a:fillRect/>
          </a:stretch>
        </p:blipFill>
        <p:spPr>
          <a:xfrm>
            <a:off x="2907113" y="2533415"/>
            <a:ext cx="2251367" cy="1310809"/>
          </a:xfrm>
          <a:prstGeom prst="rect">
            <a:avLst/>
          </a:prstGeom>
        </p:spPr>
      </p:pic>
      <p:pic>
        <p:nvPicPr>
          <p:cNvPr id="21" name="object 56">
            <a:extLst>
              <a:ext uri="{FF2B5EF4-FFF2-40B4-BE49-F238E27FC236}">
                <a16:creationId xmlns:a16="http://schemas.microsoft.com/office/drawing/2014/main" id="{26053EDA-7BDF-4116-9A31-DA250C7C23CB}"/>
              </a:ext>
            </a:extLst>
          </p:cNvPr>
          <p:cNvPicPr/>
          <p:nvPr/>
        </p:nvPicPr>
        <p:blipFill>
          <a:blip r:embed="rId6"/>
          <a:stretch/>
        </p:blipFill>
        <p:spPr>
          <a:xfrm>
            <a:off x="2971869" y="2579166"/>
            <a:ext cx="752861" cy="175216"/>
          </a:xfrm>
          <a:prstGeom prst="rect">
            <a:avLst/>
          </a:prstGeom>
          <a:ln w="0">
            <a:noFill/>
          </a:ln>
        </p:spPr>
      </p:pic>
      <p:grpSp>
        <p:nvGrpSpPr>
          <p:cNvPr id="22" name="Groupe 21">
            <a:extLst>
              <a:ext uri="{FF2B5EF4-FFF2-40B4-BE49-F238E27FC236}">
                <a16:creationId xmlns:a16="http://schemas.microsoft.com/office/drawing/2014/main" id="{57F33048-9319-4EAC-949A-2307AA5BE3B4}"/>
              </a:ext>
            </a:extLst>
          </p:cNvPr>
          <p:cNvGrpSpPr/>
          <p:nvPr/>
        </p:nvGrpSpPr>
        <p:grpSpPr>
          <a:xfrm>
            <a:off x="805257" y="2267794"/>
            <a:ext cx="1465723" cy="1569660"/>
            <a:chOff x="810477" y="1411807"/>
            <a:chExt cx="1725024" cy="1906908"/>
          </a:xfrm>
        </p:grpSpPr>
        <p:pic>
          <p:nvPicPr>
            <p:cNvPr id="26" name="Image 25">
              <a:extLst>
                <a:ext uri="{FF2B5EF4-FFF2-40B4-BE49-F238E27FC236}">
                  <a16:creationId xmlns:a16="http://schemas.microsoft.com/office/drawing/2014/main" id="{E64613FD-14A7-4492-B92D-72554603489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477" y="1411807"/>
              <a:ext cx="1446107" cy="157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oneTexte 23">
              <a:extLst>
                <a:ext uri="{FF2B5EF4-FFF2-40B4-BE49-F238E27FC236}">
                  <a16:creationId xmlns:a16="http://schemas.microsoft.com/office/drawing/2014/main" id="{1A5B701B-0C93-4E7A-92C1-78F048881F42}"/>
                </a:ext>
              </a:extLst>
            </p:cNvPr>
            <p:cNvSpPr txBox="1">
              <a:spLocks noChangeArrowheads="1"/>
            </p:cNvSpPr>
            <p:nvPr/>
          </p:nvSpPr>
          <p:spPr bwMode="auto">
            <a:xfrm>
              <a:off x="1203984" y="1807251"/>
              <a:ext cx="1247414" cy="63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400" b="1" dirty="0">
                  <a:solidFill>
                    <a:srgbClr val="FF0000"/>
                  </a:solidFill>
                  <a:latin typeface="Arial" panose="020B0604020202020204" pitchFamily="34" charset="0"/>
                </a:rPr>
                <a:t>EVREUX</a:t>
              </a:r>
            </a:p>
            <a:p>
              <a:pPr algn="ctr">
                <a:spcBef>
                  <a:spcPct val="0"/>
                </a:spcBef>
                <a:buFontTx/>
                <a:buNone/>
              </a:pPr>
              <a:r>
                <a:rPr lang="fr-FR" altLang="fr-FR" sz="1400" dirty="0">
                  <a:solidFill>
                    <a:srgbClr val="FF0000"/>
                  </a:solidFill>
                  <a:latin typeface="Arial" panose="020B0604020202020204" pitchFamily="34" charset="0"/>
                </a:rPr>
                <a:t>Normandie</a:t>
              </a:r>
            </a:p>
          </p:txBody>
        </p:sp>
        <p:sp>
          <p:nvSpPr>
            <p:cNvPr id="31" name="Ellipse 30">
              <a:extLst>
                <a:ext uri="{FF2B5EF4-FFF2-40B4-BE49-F238E27FC236}">
                  <a16:creationId xmlns:a16="http://schemas.microsoft.com/office/drawing/2014/main" id="{9EC7A78F-8B85-4772-B9CC-2F2A94E68F1B}"/>
                </a:ext>
              </a:extLst>
            </p:cNvPr>
            <p:cNvSpPr/>
            <p:nvPr/>
          </p:nvSpPr>
          <p:spPr>
            <a:xfrm>
              <a:off x="1393830" y="1680251"/>
              <a:ext cx="139700" cy="127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ZoneTexte 31">
              <a:extLst>
                <a:ext uri="{FF2B5EF4-FFF2-40B4-BE49-F238E27FC236}">
                  <a16:creationId xmlns:a16="http://schemas.microsoft.com/office/drawing/2014/main" id="{F3F629E9-1163-46F9-8CFB-D2C7E8BA6B37}"/>
                </a:ext>
              </a:extLst>
            </p:cNvPr>
            <p:cNvSpPr txBox="1"/>
            <p:nvPr/>
          </p:nvSpPr>
          <p:spPr>
            <a:xfrm>
              <a:off x="810477" y="2795495"/>
              <a:ext cx="1725024" cy="523220"/>
            </a:xfrm>
            <a:prstGeom prst="rect">
              <a:avLst/>
            </a:prstGeom>
            <a:noFill/>
          </p:spPr>
          <p:txBody>
            <a:bodyPr wrap="none" rtlCol="0">
              <a:spAutoFit/>
            </a:bodyPr>
            <a:lstStyle/>
            <a:p>
              <a:pPr algn="ctr"/>
              <a:r>
                <a:rPr lang="fr-FR" sz="1400" i="1" dirty="0"/>
                <a:t>55 rue Saint Germain</a:t>
              </a:r>
            </a:p>
            <a:p>
              <a:pPr algn="ctr"/>
              <a:r>
                <a:rPr lang="fr-FR" sz="1400" i="1" dirty="0"/>
                <a:t>27000 Evreux</a:t>
              </a:r>
            </a:p>
          </p:txBody>
        </p:sp>
      </p:grpSp>
      <p:sp>
        <p:nvSpPr>
          <p:cNvPr id="33" name="ZoneTexte 32">
            <a:extLst>
              <a:ext uri="{FF2B5EF4-FFF2-40B4-BE49-F238E27FC236}">
                <a16:creationId xmlns:a16="http://schemas.microsoft.com/office/drawing/2014/main" id="{BC10CFCA-0158-4BB5-9C87-A5DEE0548834}"/>
              </a:ext>
            </a:extLst>
          </p:cNvPr>
          <p:cNvSpPr txBox="1">
            <a:spLocks noChangeArrowheads="1"/>
          </p:cNvSpPr>
          <p:nvPr/>
        </p:nvSpPr>
        <p:spPr bwMode="auto">
          <a:xfrm>
            <a:off x="2907113" y="3438055"/>
            <a:ext cx="2274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800" b="1" i="1" dirty="0">
                <a:solidFill>
                  <a:schemeClr val="bg1"/>
                </a:solidFill>
                <a:latin typeface="Arial" panose="020B0604020202020204" pitchFamily="34" charset="0"/>
              </a:rPr>
              <a:t>Centre de Sécurité Sanitaire de Normandie</a:t>
            </a:r>
          </a:p>
          <a:p>
            <a:pPr algn="ctr">
              <a:spcBef>
                <a:spcPct val="0"/>
              </a:spcBef>
              <a:buFontTx/>
              <a:buNone/>
            </a:pPr>
            <a:r>
              <a:rPr lang="fr-FR" altLang="fr-FR" sz="800" b="1" i="1" dirty="0">
                <a:solidFill>
                  <a:schemeClr val="bg1"/>
                </a:solidFill>
                <a:latin typeface="Arial" panose="020B0604020202020204" pitchFamily="34" charset="0"/>
              </a:rPr>
              <a:t>(CSSN)</a:t>
            </a:r>
          </a:p>
        </p:txBody>
      </p:sp>
      <p:sp>
        <p:nvSpPr>
          <p:cNvPr id="34" name="ZoneTexte 33">
            <a:extLst>
              <a:ext uri="{FF2B5EF4-FFF2-40B4-BE49-F238E27FC236}">
                <a16:creationId xmlns:a16="http://schemas.microsoft.com/office/drawing/2014/main" id="{8A1EB895-42E8-4E8D-87E3-D28B0A099E8F}"/>
              </a:ext>
            </a:extLst>
          </p:cNvPr>
          <p:cNvSpPr txBox="1"/>
          <p:nvPr/>
        </p:nvSpPr>
        <p:spPr>
          <a:xfrm>
            <a:off x="5476119" y="2330490"/>
            <a:ext cx="3685945" cy="1569660"/>
          </a:xfrm>
          <a:prstGeom prst="rect">
            <a:avLst/>
          </a:prstGeom>
          <a:noFill/>
        </p:spPr>
        <p:txBody>
          <a:bodyPr wrap="none" rtlCol="0">
            <a:spAutoFit/>
          </a:bodyPr>
          <a:lstStyle/>
          <a:p>
            <a:r>
              <a:rPr lang="fr-FR" sz="1200" dirty="0"/>
              <a:t>• Moins d’1h et 100 km de Paris</a:t>
            </a:r>
          </a:p>
          <a:p>
            <a:r>
              <a:rPr lang="fr-FR" sz="1200" dirty="0"/>
              <a:t>• Accès sécurisé</a:t>
            </a:r>
          </a:p>
          <a:p>
            <a:r>
              <a:rPr lang="fr-FR" sz="1200" dirty="0"/>
              <a:t>• Conforme aux normes de sécurité environnementales </a:t>
            </a:r>
          </a:p>
          <a:p>
            <a:r>
              <a:rPr lang="fr-FR" sz="1200" dirty="0"/>
              <a:t>   (livré en 2016)</a:t>
            </a:r>
          </a:p>
          <a:p>
            <a:r>
              <a:rPr lang="fr-FR" sz="1200" dirty="0"/>
              <a:t>• Campus multidisciplinaire  </a:t>
            </a:r>
          </a:p>
          <a:p>
            <a:r>
              <a:rPr lang="fr-FR" sz="1200" dirty="0"/>
              <a:t>   (&gt;4000 étudiants de L1 à M2)</a:t>
            </a:r>
          </a:p>
          <a:p>
            <a:r>
              <a:rPr lang="fr-FR" sz="1200" dirty="0"/>
              <a:t>• Partenariat local avec équipes de recherche et R&amp;D</a:t>
            </a:r>
          </a:p>
          <a:p>
            <a:r>
              <a:rPr lang="fr-FR" sz="1200" dirty="0"/>
              <a:t>• Réseau régional et national</a:t>
            </a:r>
          </a:p>
        </p:txBody>
      </p:sp>
      <p:pic>
        <p:nvPicPr>
          <p:cNvPr id="6" name="Image 5">
            <a:extLst>
              <a:ext uri="{FF2B5EF4-FFF2-40B4-BE49-F238E27FC236}">
                <a16:creationId xmlns:a16="http://schemas.microsoft.com/office/drawing/2014/main" id="{024D79EC-97DF-4B4F-9C23-3146C1A72ED9}"/>
              </a:ext>
            </a:extLst>
          </p:cNvPr>
          <p:cNvPicPr>
            <a:picLocks noChangeAspect="1"/>
          </p:cNvPicPr>
          <p:nvPr/>
        </p:nvPicPr>
        <p:blipFill>
          <a:blip r:embed="rId8"/>
          <a:stretch>
            <a:fillRect/>
          </a:stretch>
        </p:blipFill>
        <p:spPr>
          <a:xfrm>
            <a:off x="754706" y="6075620"/>
            <a:ext cx="1356452" cy="561462"/>
          </a:xfrm>
          <a:prstGeom prst="rect">
            <a:avLst/>
          </a:prstGeom>
        </p:spPr>
      </p:pic>
      <p:sp>
        <p:nvSpPr>
          <p:cNvPr id="35" name="ZoneTexte 24">
            <a:extLst>
              <a:ext uri="{FF2B5EF4-FFF2-40B4-BE49-F238E27FC236}">
                <a16:creationId xmlns:a16="http://schemas.microsoft.com/office/drawing/2014/main" id="{21840C2B-CF03-456F-A904-DE819E355731}"/>
              </a:ext>
            </a:extLst>
          </p:cNvPr>
          <p:cNvSpPr txBox="1">
            <a:spLocks noChangeArrowheads="1"/>
          </p:cNvSpPr>
          <p:nvPr/>
        </p:nvSpPr>
        <p:spPr bwMode="auto">
          <a:xfrm>
            <a:off x="731937" y="5817575"/>
            <a:ext cx="108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200" b="1" i="1" dirty="0">
                <a:latin typeface="Arial" panose="020B0604020202020204" pitchFamily="34" charset="0"/>
              </a:rPr>
              <a:t>Soutenu par</a:t>
            </a:r>
          </a:p>
        </p:txBody>
      </p:sp>
      <p:pic>
        <p:nvPicPr>
          <p:cNvPr id="36" name="Image 19">
            <a:extLst>
              <a:ext uri="{FF2B5EF4-FFF2-40B4-BE49-F238E27FC236}">
                <a16:creationId xmlns:a16="http://schemas.microsoft.com/office/drawing/2014/main" id="{B0BDCE01-879F-4392-AEEF-2850BDF183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3527" y="3985363"/>
            <a:ext cx="3000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 20">
            <a:extLst>
              <a:ext uri="{FF2B5EF4-FFF2-40B4-BE49-F238E27FC236}">
                <a16:creationId xmlns:a16="http://schemas.microsoft.com/office/drawing/2014/main" id="{059B9FB2-C588-43BD-8052-41F2A80B48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36526" y="5460312"/>
            <a:ext cx="7143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26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9">
            <a:extLst>
              <a:ext uri="{FF2B5EF4-FFF2-40B4-BE49-F238E27FC236}">
                <a16:creationId xmlns:a16="http://schemas.microsoft.com/office/drawing/2014/main" id="{1C98950D-DAE4-4608-81CC-5DAB4B85BFC3}"/>
              </a:ext>
            </a:extLst>
          </p:cNvPr>
          <p:cNvPicPr/>
          <p:nvPr/>
        </p:nvPicPr>
        <p:blipFill>
          <a:blip r:embed="rId2"/>
          <a:srcRect l="20814" b="9506"/>
          <a:stretch/>
        </p:blipFill>
        <p:spPr>
          <a:xfrm rot="5400000">
            <a:off x="2916678" y="-2908399"/>
            <a:ext cx="738851" cy="6563931"/>
          </a:xfrm>
          <a:prstGeom prst="rect">
            <a:avLst/>
          </a:prstGeom>
          <a:ln w="0">
            <a:noFill/>
          </a:ln>
        </p:spPr>
      </p:pic>
      <p:pic>
        <p:nvPicPr>
          <p:cNvPr id="6" name="Image 5">
            <a:extLst>
              <a:ext uri="{FF2B5EF4-FFF2-40B4-BE49-F238E27FC236}">
                <a16:creationId xmlns:a16="http://schemas.microsoft.com/office/drawing/2014/main" id="{E6A97971-7AFB-44C0-A474-0DE614628C34}"/>
              </a:ext>
            </a:extLst>
          </p:cNvPr>
          <p:cNvPicPr>
            <a:picLocks noChangeAspect="1"/>
          </p:cNvPicPr>
          <p:nvPr/>
        </p:nvPicPr>
        <p:blipFill>
          <a:blip r:embed="rId3"/>
          <a:stretch>
            <a:fillRect/>
          </a:stretch>
        </p:blipFill>
        <p:spPr>
          <a:xfrm flipH="1" flipV="1">
            <a:off x="2575932" y="6115009"/>
            <a:ext cx="6568068" cy="742991"/>
          </a:xfrm>
          <a:prstGeom prst="rect">
            <a:avLst/>
          </a:prstGeom>
        </p:spPr>
      </p:pic>
      <p:sp>
        <p:nvSpPr>
          <p:cNvPr id="18" name="object 32">
            <a:extLst>
              <a:ext uri="{FF2B5EF4-FFF2-40B4-BE49-F238E27FC236}">
                <a16:creationId xmlns:a16="http://schemas.microsoft.com/office/drawing/2014/main" id="{A0E48591-46ED-49DB-8E69-05F38FFE306A}"/>
              </a:ext>
            </a:extLst>
          </p:cNvPr>
          <p:cNvSpPr/>
          <p:nvPr/>
        </p:nvSpPr>
        <p:spPr>
          <a:xfrm>
            <a:off x="202440" y="1465620"/>
            <a:ext cx="8739119" cy="1010069"/>
          </a:xfrm>
          <a:prstGeom prst="rect">
            <a:avLst/>
          </a:prstGeom>
          <a:noFill/>
          <a:ln w="0">
            <a:noFill/>
          </a:ln>
        </p:spPr>
        <p:style>
          <a:lnRef idx="0">
            <a:scrgbClr r="0" g="0" b="0"/>
          </a:lnRef>
          <a:fillRef idx="0">
            <a:scrgbClr r="0" g="0" b="0"/>
          </a:fillRef>
          <a:effectRef idx="0">
            <a:scrgbClr r="0" g="0" b="0"/>
          </a:effectRef>
          <a:fontRef idx="minor"/>
        </p:style>
        <p:txBody>
          <a:bodyPr wrap="square" lIns="0" tIns="12240" rIns="0" bIns="0" anchor="t">
            <a:spAutoFit/>
          </a:bodyPr>
          <a:lstStyle/>
          <a:p>
            <a:pPr marL="12600" algn="ctr">
              <a:lnSpc>
                <a:spcPct val="100000"/>
              </a:lnSpc>
              <a:spcBef>
                <a:spcPts val="96"/>
              </a:spcBef>
            </a:pPr>
            <a:r>
              <a:rPr lang="en-US" sz="2000" b="1" strike="noStrike" spc="-12" dirty="0">
                <a:solidFill>
                  <a:srgbClr val="7030A0"/>
                </a:solidFill>
                <a:latin typeface="Calibri"/>
                <a:ea typeface="DejaVu Sans"/>
              </a:rPr>
              <a:t>1 – </a:t>
            </a:r>
            <a:r>
              <a:rPr lang="en-US" sz="2000" b="1" spc="-12" dirty="0" err="1">
                <a:solidFill>
                  <a:srgbClr val="7030A0"/>
                </a:solidFill>
                <a:latin typeface="Calibri"/>
                <a:ea typeface="DejaVu Sans"/>
              </a:rPr>
              <a:t>Décontamination</a:t>
            </a:r>
            <a:r>
              <a:rPr lang="en-US" sz="2000" b="1" spc="-12" dirty="0">
                <a:solidFill>
                  <a:srgbClr val="7030A0"/>
                </a:solidFill>
                <a:latin typeface="Calibri"/>
                <a:ea typeface="DejaVu Sans"/>
              </a:rPr>
              <a:t> </a:t>
            </a:r>
            <a:r>
              <a:rPr lang="en-US" sz="2000" b="1" spc="-12" dirty="0" err="1">
                <a:solidFill>
                  <a:srgbClr val="7030A0"/>
                </a:solidFill>
                <a:latin typeface="Calibri"/>
                <a:ea typeface="DejaVu Sans"/>
              </a:rPr>
              <a:t>athermique</a:t>
            </a:r>
            <a:endParaRPr lang="en-US" sz="2000" b="1" strike="noStrike" spc="-12" dirty="0">
              <a:solidFill>
                <a:srgbClr val="7030A0"/>
              </a:solidFill>
              <a:latin typeface="Calibri"/>
              <a:ea typeface="DejaVu Sans"/>
            </a:endParaRPr>
          </a:p>
          <a:p>
            <a:pPr marL="12600" algn="ctr">
              <a:lnSpc>
                <a:spcPct val="100000"/>
              </a:lnSpc>
              <a:spcBef>
                <a:spcPts val="96"/>
              </a:spcBef>
            </a:pPr>
            <a:r>
              <a:rPr lang="en-US" sz="1600" b="1" strike="noStrike" spc="-12" dirty="0" err="1">
                <a:solidFill>
                  <a:srgbClr val="7030A0"/>
                </a:solidFill>
                <a:latin typeface="Calibri"/>
                <a:ea typeface="DejaVu Sans"/>
              </a:rPr>
              <a:t>Cosmetomics@</a:t>
            </a:r>
            <a:r>
              <a:rPr lang="en-US" sz="1600" b="1" spc="-12" dirty="0" err="1">
                <a:solidFill>
                  <a:srgbClr val="7030A0"/>
                </a:solidFill>
                <a:latin typeface="Calibri"/>
                <a:ea typeface="DejaVu Sans"/>
              </a:rPr>
              <a:t>URN</a:t>
            </a:r>
            <a:r>
              <a:rPr lang="fr-FR" sz="1400" b="1" spc="-12" dirty="0">
                <a:solidFill>
                  <a:srgbClr val="000000"/>
                </a:solidFill>
                <a:latin typeface="Calibri"/>
                <a:ea typeface="DejaVu Sans"/>
              </a:rPr>
              <a:t> a </a:t>
            </a:r>
            <a:r>
              <a:rPr lang="fr-FR" sz="1400" b="1" strike="noStrike" spc="-12" dirty="0">
                <a:solidFill>
                  <a:srgbClr val="000000"/>
                </a:solidFill>
                <a:latin typeface="Calibri"/>
                <a:ea typeface="DejaVu Sans"/>
              </a:rPr>
              <a:t>acquis une expertise reconnue dans les technologies de décontamination non thermique et propose de nouveaux équipements performants pour tester l'efficacité de la décontamination applicable aux produits fragiles tels que les produits cosmétiques et les emballages. </a:t>
            </a:r>
            <a:endParaRPr lang="en-US" sz="1400" b="1" spc="-12" dirty="0">
              <a:solidFill>
                <a:srgbClr val="000000"/>
              </a:solidFill>
              <a:ea typeface="DejaVu Sans"/>
            </a:endParaRPr>
          </a:p>
        </p:txBody>
      </p:sp>
      <p:pic>
        <p:nvPicPr>
          <p:cNvPr id="20" name="Image 19">
            <a:extLst>
              <a:ext uri="{FF2B5EF4-FFF2-40B4-BE49-F238E27FC236}">
                <a16:creationId xmlns:a16="http://schemas.microsoft.com/office/drawing/2014/main" id="{65EF0289-6F74-4361-A3FA-B1515C616818}"/>
              </a:ext>
            </a:extLst>
          </p:cNvPr>
          <p:cNvPicPr>
            <a:picLocks noChangeAspect="1"/>
          </p:cNvPicPr>
          <p:nvPr/>
        </p:nvPicPr>
        <p:blipFill>
          <a:blip r:embed="rId4"/>
          <a:stretch>
            <a:fillRect/>
          </a:stretch>
        </p:blipFill>
        <p:spPr>
          <a:xfrm>
            <a:off x="6361591" y="3201441"/>
            <a:ext cx="1647676" cy="1198854"/>
          </a:xfrm>
          <a:prstGeom prst="rect">
            <a:avLst/>
          </a:prstGeom>
        </p:spPr>
      </p:pic>
      <p:sp>
        <p:nvSpPr>
          <p:cNvPr id="21" name="Rectangle 20">
            <a:extLst>
              <a:ext uri="{FF2B5EF4-FFF2-40B4-BE49-F238E27FC236}">
                <a16:creationId xmlns:a16="http://schemas.microsoft.com/office/drawing/2014/main" id="{6455F323-EAC1-4879-9B09-F97FB313877D}"/>
              </a:ext>
            </a:extLst>
          </p:cNvPr>
          <p:cNvSpPr/>
          <p:nvPr/>
        </p:nvSpPr>
        <p:spPr>
          <a:xfrm>
            <a:off x="6184037" y="4521045"/>
            <a:ext cx="2137766" cy="461665"/>
          </a:xfrm>
          <a:prstGeom prst="rect">
            <a:avLst/>
          </a:prstGeom>
        </p:spPr>
        <p:txBody>
          <a:bodyPr wrap="square">
            <a:spAutoFit/>
          </a:bodyPr>
          <a:lstStyle/>
          <a:p>
            <a:pPr algn="ctr"/>
            <a:r>
              <a:rPr lang="it-IT" sz="1200" b="1" i="1" dirty="0"/>
              <a:t>Non-thermal decontamination </a:t>
            </a:r>
          </a:p>
          <a:p>
            <a:pPr algn="ctr"/>
            <a:r>
              <a:rPr lang="it-IT" sz="1200" b="1" i="1" dirty="0"/>
              <a:t>microwave plasma generator </a:t>
            </a:r>
            <a:endParaRPr lang="fr-FR" sz="1200" b="1" i="1" dirty="0"/>
          </a:p>
        </p:txBody>
      </p:sp>
      <p:pic>
        <p:nvPicPr>
          <p:cNvPr id="24" name="Image 23">
            <a:extLst>
              <a:ext uri="{FF2B5EF4-FFF2-40B4-BE49-F238E27FC236}">
                <a16:creationId xmlns:a16="http://schemas.microsoft.com/office/drawing/2014/main" id="{566B4DD5-6AB3-405E-AFFE-CB30BF430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833" y="3157128"/>
            <a:ext cx="1756758" cy="1317568"/>
          </a:xfrm>
          <a:prstGeom prst="rect">
            <a:avLst/>
          </a:prstGeom>
        </p:spPr>
      </p:pic>
      <p:sp>
        <p:nvSpPr>
          <p:cNvPr id="25" name="Rectangle 24">
            <a:extLst>
              <a:ext uri="{FF2B5EF4-FFF2-40B4-BE49-F238E27FC236}">
                <a16:creationId xmlns:a16="http://schemas.microsoft.com/office/drawing/2014/main" id="{A6959240-6569-4798-A299-74010526E3B8}"/>
              </a:ext>
            </a:extLst>
          </p:cNvPr>
          <p:cNvSpPr/>
          <p:nvPr/>
        </p:nvSpPr>
        <p:spPr>
          <a:xfrm>
            <a:off x="3274899" y="4543371"/>
            <a:ext cx="2368625" cy="461665"/>
          </a:xfrm>
          <a:prstGeom prst="rect">
            <a:avLst/>
          </a:prstGeom>
        </p:spPr>
        <p:txBody>
          <a:bodyPr wrap="square">
            <a:spAutoFit/>
          </a:bodyPr>
          <a:lstStyle/>
          <a:p>
            <a:pPr algn="ctr"/>
            <a:r>
              <a:rPr lang="it-IT" sz="1200" b="1" i="1" dirty="0"/>
              <a:t>Non-thermal decontamination </a:t>
            </a:r>
          </a:p>
          <a:p>
            <a:pPr algn="ctr"/>
            <a:r>
              <a:rPr lang="it-IT" sz="1200" b="1" i="1" dirty="0"/>
              <a:t>pulsed light generator (4 lamps) </a:t>
            </a:r>
            <a:endParaRPr lang="fr-FR" sz="1200" b="1" i="1" dirty="0"/>
          </a:p>
        </p:txBody>
      </p:sp>
      <p:pic>
        <p:nvPicPr>
          <p:cNvPr id="26" name="Image 25">
            <a:extLst>
              <a:ext uri="{FF2B5EF4-FFF2-40B4-BE49-F238E27FC236}">
                <a16:creationId xmlns:a16="http://schemas.microsoft.com/office/drawing/2014/main" id="{7B6EFE0A-641C-4CCD-A215-C92106C702A4}"/>
              </a:ext>
            </a:extLst>
          </p:cNvPr>
          <p:cNvPicPr>
            <a:picLocks noChangeAspect="1"/>
          </p:cNvPicPr>
          <p:nvPr/>
        </p:nvPicPr>
        <p:blipFill>
          <a:blip r:embed="rId6"/>
          <a:stretch>
            <a:fillRect/>
          </a:stretch>
        </p:blipFill>
        <p:spPr>
          <a:xfrm>
            <a:off x="926573" y="3204565"/>
            <a:ext cx="1587313" cy="1190485"/>
          </a:xfrm>
          <a:prstGeom prst="rect">
            <a:avLst/>
          </a:prstGeom>
        </p:spPr>
      </p:pic>
      <p:sp>
        <p:nvSpPr>
          <p:cNvPr id="27" name="Rectangle 26">
            <a:extLst>
              <a:ext uri="{FF2B5EF4-FFF2-40B4-BE49-F238E27FC236}">
                <a16:creationId xmlns:a16="http://schemas.microsoft.com/office/drawing/2014/main" id="{7D60814C-382E-4B6E-B1ED-48668945E8C8}"/>
              </a:ext>
            </a:extLst>
          </p:cNvPr>
          <p:cNvSpPr/>
          <p:nvPr/>
        </p:nvSpPr>
        <p:spPr>
          <a:xfrm>
            <a:off x="590913" y="4505395"/>
            <a:ext cx="2368625" cy="461665"/>
          </a:xfrm>
          <a:prstGeom prst="rect">
            <a:avLst/>
          </a:prstGeom>
        </p:spPr>
        <p:txBody>
          <a:bodyPr wrap="square">
            <a:spAutoFit/>
          </a:bodyPr>
          <a:lstStyle/>
          <a:p>
            <a:pPr algn="ctr"/>
            <a:r>
              <a:rPr lang="it-IT" sz="1200" b="1" i="1" dirty="0"/>
              <a:t>Non-thermal decontamination </a:t>
            </a:r>
          </a:p>
          <a:p>
            <a:pPr algn="ctr"/>
            <a:r>
              <a:rPr lang="it-IT" sz="1200" b="1" i="1" dirty="0"/>
              <a:t>pulsed light generator (1 lamp) </a:t>
            </a:r>
            <a:endParaRPr lang="fr-FR" sz="1200" b="1" i="1" dirty="0"/>
          </a:p>
        </p:txBody>
      </p:sp>
      <p:pic>
        <p:nvPicPr>
          <p:cNvPr id="28" name="Image 43">
            <a:extLst>
              <a:ext uri="{FF2B5EF4-FFF2-40B4-BE49-F238E27FC236}">
                <a16:creationId xmlns:a16="http://schemas.microsoft.com/office/drawing/2014/main" id="{ABC43740-C752-4BE2-A5D0-A1672E7FC925}"/>
              </a:ext>
            </a:extLst>
          </p:cNvPr>
          <p:cNvPicPr/>
          <p:nvPr/>
        </p:nvPicPr>
        <p:blipFill>
          <a:blip r:embed="rId7"/>
          <a:srcRect l="7574" t="13333" r="10313" b="12741"/>
          <a:stretch/>
        </p:blipFill>
        <p:spPr>
          <a:xfrm>
            <a:off x="6568069" y="61261"/>
            <a:ext cx="2101310" cy="540706"/>
          </a:xfrm>
          <a:prstGeom prst="rect">
            <a:avLst/>
          </a:prstGeom>
          <a:ln w="0">
            <a:noFill/>
          </a:ln>
        </p:spPr>
      </p:pic>
      <p:sp>
        <p:nvSpPr>
          <p:cNvPr id="32" name="ZoneTexte 31">
            <a:extLst>
              <a:ext uri="{FF2B5EF4-FFF2-40B4-BE49-F238E27FC236}">
                <a16:creationId xmlns:a16="http://schemas.microsoft.com/office/drawing/2014/main" id="{1DE5E113-E944-47A4-977C-37895DACABC4}"/>
              </a:ext>
            </a:extLst>
          </p:cNvPr>
          <p:cNvSpPr txBox="1"/>
          <p:nvPr/>
        </p:nvSpPr>
        <p:spPr>
          <a:xfrm>
            <a:off x="991352" y="5851740"/>
            <a:ext cx="1070549" cy="276999"/>
          </a:xfrm>
          <a:prstGeom prst="rect">
            <a:avLst/>
          </a:prstGeom>
          <a:noFill/>
        </p:spPr>
        <p:txBody>
          <a:bodyPr wrap="none" rtlCol="0">
            <a:spAutoFit/>
          </a:bodyPr>
          <a:lstStyle/>
          <a:p>
            <a:r>
              <a:rPr lang="fr-FR" sz="1200" b="1" i="1" dirty="0" err="1"/>
              <a:t>Supported</a:t>
            </a:r>
            <a:r>
              <a:rPr lang="fr-FR" sz="1200" b="1" i="1" dirty="0"/>
              <a:t> by </a:t>
            </a:r>
          </a:p>
        </p:txBody>
      </p:sp>
      <p:pic>
        <p:nvPicPr>
          <p:cNvPr id="33" name="Image 18">
            <a:extLst>
              <a:ext uri="{FF2B5EF4-FFF2-40B4-BE49-F238E27FC236}">
                <a16:creationId xmlns:a16="http://schemas.microsoft.com/office/drawing/2014/main" id="{557C346F-2CD3-449F-8918-77F1EB30AAC8}"/>
              </a:ext>
            </a:extLst>
          </p:cNvPr>
          <p:cNvPicPr/>
          <p:nvPr/>
        </p:nvPicPr>
        <p:blipFill>
          <a:blip r:embed="rId8"/>
          <a:stretch/>
        </p:blipFill>
        <p:spPr>
          <a:xfrm>
            <a:off x="7594565" y="6122216"/>
            <a:ext cx="869208" cy="276998"/>
          </a:xfrm>
          <a:prstGeom prst="rect">
            <a:avLst/>
          </a:prstGeom>
          <a:ln w="0">
            <a:noFill/>
          </a:ln>
        </p:spPr>
      </p:pic>
      <p:pic>
        <p:nvPicPr>
          <p:cNvPr id="34" name="Image 2">
            <a:extLst>
              <a:ext uri="{FF2B5EF4-FFF2-40B4-BE49-F238E27FC236}">
                <a16:creationId xmlns:a16="http://schemas.microsoft.com/office/drawing/2014/main" id="{3158FD3D-4CF0-4036-A406-3D92E21360BE}"/>
              </a:ext>
            </a:extLst>
          </p:cNvPr>
          <p:cNvPicPr/>
          <p:nvPr/>
        </p:nvPicPr>
        <p:blipFill>
          <a:blip r:embed="rId9"/>
          <a:stretch/>
        </p:blipFill>
        <p:spPr>
          <a:xfrm>
            <a:off x="985514" y="6451243"/>
            <a:ext cx="313341" cy="340832"/>
          </a:xfrm>
          <a:prstGeom prst="rect">
            <a:avLst/>
          </a:prstGeom>
          <a:ln w="0">
            <a:noFill/>
          </a:ln>
        </p:spPr>
      </p:pic>
      <p:pic>
        <p:nvPicPr>
          <p:cNvPr id="36" name="Image 4">
            <a:extLst>
              <a:ext uri="{FF2B5EF4-FFF2-40B4-BE49-F238E27FC236}">
                <a16:creationId xmlns:a16="http://schemas.microsoft.com/office/drawing/2014/main" id="{50BC4DDA-F64F-4931-AC7A-98AF199A7184}"/>
              </a:ext>
            </a:extLst>
          </p:cNvPr>
          <p:cNvPicPr/>
          <p:nvPr/>
        </p:nvPicPr>
        <p:blipFill>
          <a:blip r:embed="rId10"/>
          <a:stretch/>
        </p:blipFill>
        <p:spPr>
          <a:xfrm>
            <a:off x="2280705" y="6478322"/>
            <a:ext cx="392473" cy="286675"/>
          </a:xfrm>
          <a:prstGeom prst="rect">
            <a:avLst/>
          </a:prstGeom>
          <a:ln w="0">
            <a:noFill/>
          </a:ln>
        </p:spPr>
      </p:pic>
      <p:pic>
        <p:nvPicPr>
          <p:cNvPr id="37" name="Image 5">
            <a:extLst>
              <a:ext uri="{FF2B5EF4-FFF2-40B4-BE49-F238E27FC236}">
                <a16:creationId xmlns:a16="http://schemas.microsoft.com/office/drawing/2014/main" id="{F78EDD28-0512-4C68-B59A-C6D303887FB6}"/>
              </a:ext>
            </a:extLst>
          </p:cNvPr>
          <p:cNvPicPr/>
          <p:nvPr/>
        </p:nvPicPr>
        <p:blipFill>
          <a:blip r:embed="rId11"/>
          <a:stretch/>
        </p:blipFill>
        <p:spPr>
          <a:xfrm>
            <a:off x="1512511" y="6451243"/>
            <a:ext cx="520166" cy="340832"/>
          </a:xfrm>
          <a:prstGeom prst="rect">
            <a:avLst/>
          </a:prstGeom>
          <a:ln w="0">
            <a:noFill/>
          </a:ln>
        </p:spPr>
      </p:pic>
      <p:pic>
        <p:nvPicPr>
          <p:cNvPr id="40" name="object 56">
            <a:extLst>
              <a:ext uri="{FF2B5EF4-FFF2-40B4-BE49-F238E27FC236}">
                <a16:creationId xmlns:a16="http://schemas.microsoft.com/office/drawing/2014/main" id="{CEF63D70-A24B-4196-8362-03F2E69697B0}"/>
              </a:ext>
            </a:extLst>
          </p:cNvPr>
          <p:cNvPicPr/>
          <p:nvPr/>
        </p:nvPicPr>
        <p:blipFill>
          <a:blip r:embed="rId12"/>
          <a:stretch/>
        </p:blipFill>
        <p:spPr>
          <a:xfrm>
            <a:off x="1114831" y="6153151"/>
            <a:ext cx="704586" cy="246063"/>
          </a:xfrm>
          <a:prstGeom prst="rect">
            <a:avLst/>
          </a:prstGeom>
          <a:ln w="0">
            <a:noFill/>
          </a:ln>
        </p:spPr>
      </p:pic>
      <p:sp>
        <p:nvSpPr>
          <p:cNvPr id="41" name="ZoneTexte 181">
            <a:extLst>
              <a:ext uri="{FF2B5EF4-FFF2-40B4-BE49-F238E27FC236}">
                <a16:creationId xmlns:a16="http://schemas.microsoft.com/office/drawing/2014/main" id="{FF3123F4-E63B-43D3-B7EA-2AA787D22DDE}"/>
              </a:ext>
            </a:extLst>
          </p:cNvPr>
          <p:cNvSpPr/>
          <p:nvPr/>
        </p:nvSpPr>
        <p:spPr>
          <a:xfrm>
            <a:off x="7500763" y="5827974"/>
            <a:ext cx="1103540" cy="215555"/>
          </a:xfrm>
          <a:prstGeom prst="rect">
            <a:avLst/>
          </a:prstGeom>
          <a:noFill/>
          <a:ln w="0">
            <a:noFill/>
          </a:ln>
        </p:spPr>
        <p:style>
          <a:lnRef idx="0">
            <a:scrgbClr r="0" g="0" b="0"/>
          </a:lnRef>
          <a:fillRef idx="0">
            <a:scrgbClr r="0" g="0" b="0"/>
          </a:fillRef>
          <a:effectRef idx="0">
            <a:scrgbClr r="0" g="0" b="0"/>
          </a:effectRef>
          <a:fontRef idx="minor"/>
        </p:style>
        <p:txBody>
          <a:bodyPr wrap="none" lIns="61071" tIns="30535" rIns="61071" bIns="30535" anchor="t">
            <a:spAutoFit/>
          </a:bodyPr>
          <a:lstStyle/>
          <a:p>
            <a:pPr>
              <a:lnSpc>
                <a:spcPct val="100000"/>
              </a:lnSpc>
            </a:pPr>
            <a:r>
              <a:rPr lang="fr-FR" sz="1000" i="1" spc="-1" dirty="0">
                <a:solidFill>
                  <a:srgbClr val="000000"/>
                </a:solidFill>
                <a:latin typeface="Calibri"/>
                <a:ea typeface="DejaVu Sans"/>
              </a:rPr>
              <a:t>In partnership </a:t>
            </a:r>
            <a:r>
              <a:rPr lang="fr-FR" sz="1000" i="1" spc="-1" dirty="0" err="1">
                <a:solidFill>
                  <a:srgbClr val="000000"/>
                </a:solidFill>
                <a:latin typeface="Calibri"/>
                <a:ea typeface="DejaVu Sans"/>
              </a:rPr>
              <a:t>with</a:t>
            </a:r>
            <a:endParaRPr lang="fr-FR" sz="1000" spc="-1" dirty="0">
              <a:latin typeface="Arial"/>
            </a:endParaRPr>
          </a:p>
        </p:txBody>
      </p:sp>
      <p:sp>
        <p:nvSpPr>
          <p:cNvPr id="7" name="ZoneTexte 6">
            <a:extLst>
              <a:ext uri="{FF2B5EF4-FFF2-40B4-BE49-F238E27FC236}">
                <a16:creationId xmlns:a16="http://schemas.microsoft.com/office/drawing/2014/main" id="{CCE4FBEA-6F3E-4C51-9A00-E7E43335FECA}"/>
              </a:ext>
            </a:extLst>
          </p:cNvPr>
          <p:cNvSpPr txBox="1"/>
          <p:nvPr/>
        </p:nvSpPr>
        <p:spPr>
          <a:xfrm>
            <a:off x="1772594" y="733616"/>
            <a:ext cx="5278561" cy="400110"/>
          </a:xfrm>
          <a:prstGeom prst="rect">
            <a:avLst/>
          </a:prstGeom>
          <a:noFill/>
        </p:spPr>
        <p:txBody>
          <a:bodyPr wrap="none" rtlCol="0">
            <a:spAutoFit/>
          </a:bodyPr>
          <a:lstStyle/>
          <a:p>
            <a:r>
              <a:rPr lang="fr-FR" sz="2000" b="1" u="sng" dirty="0">
                <a:solidFill>
                  <a:srgbClr val="FF00FF"/>
                </a:solidFill>
                <a:effectLst>
                  <a:outerShdw blurRad="38100" dist="38100" dir="2700000" algn="tl">
                    <a:srgbClr val="000000">
                      <a:alpha val="43137"/>
                    </a:srgbClr>
                  </a:outerShdw>
                </a:effectLst>
              </a:rPr>
              <a:t>Le Champ d’ expertise et les moyens techniques</a:t>
            </a:r>
          </a:p>
        </p:txBody>
      </p:sp>
      <p:sp>
        <p:nvSpPr>
          <p:cNvPr id="8" name="ZoneTexte 7">
            <a:extLst>
              <a:ext uri="{FF2B5EF4-FFF2-40B4-BE49-F238E27FC236}">
                <a16:creationId xmlns:a16="http://schemas.microsoft.com/office/drawing/2014/main" id="{61AF8EC7-5858-4603-9A9A-6F1F1EB658FF}"/>
              </a:ext>
            </a:extLst>
          </p:cNvPr>
          <p:cNvSpPr txBox="1"/>
          <p:nvPr/>
        </p:nvSpPr>
        <p:spPr>
          <a:xfrm>
            <a:off x="3463169" y="2739887"/>
            <a:ext cx="2048253" cy="338554"/>
          </a:xfrm>
          <a:prstGeom prst="rect">
            <a:avLst/>
          </a:prstGeom>
          <a:noFill/>
        </p:spPr>
        <p:txBody>
          <a:bodyPr wrap="none" rtlCol="0">
            <a:spAutoFit/>
          </a:bodyPr>
          <a:lstStyle/>
          <a:p>
            <a:r>
              <a:rPr lang="fr-FR" sz="1600" b="1" i="1" dirty="0"/>
              <a:t>Parc de pilotes de test</a:t>
            </a:r>
          </a:p>
        </p:txBody>
      </p:sp>
      <p:pic>
        <p:nvPicPr>
          <p:cNvPr id="3" name="Image 2">
            <a:extLst>
              <a:ext uri="{FF2B5EF4-FFF2-40B4-BE49-F238E27FC236}">
                <a16:creationId xmlns:a16="http://schemas.microsoft.com/office/drawing/2014/main" id="{C6250982-037C-4526-8E9A-C0E1FCAF5C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2486" y="6487998"/>
            <a:ext cx="345292" cy="267322"/>
          </a:xfrm>
          <a:prstGeom prst="rect">
            <a:avLst/>
          </a:prstGeom>
        </p:spPr>
      </p:pic>
      <p:sp>
        <p:nvSpPr>
          <p:cNvPr id="2" name="ZoneTexte 1">
            <a:extLst>
              <a:ext uri="{FF2B5EF4-FFF2-40B4-BE49-F238E27FC236}">
                <a16:creationId xmlns:a16="http://schemas.microsoft.com/office/drawing/2014/main" id="{FC336B86-3F4E-49BD-9FE9-D9E522AE2AA6}"/>
              </a:ext>
            </a:extLst>
          </p:cNvPr>
          <p:cNvSpPr txBox="1"/>
          <p:nvPr/>
        </p:nvSpPr>
        <p:spPr>
          <a:xfrm>
            <a:off x="3274899" y="5433237"/>
            <a:ext cx="3391715" cy="584775"/>
          </a:xfrm>
          <a:prstGeom prst="rect">
            <a:avLst/>
          </a:prstGeom>
          <a:noFill/>
        </p:spPr>
        <p:txBody>
          <a:bodyPr wrap="square" rtlCol="0">
            <a:spAutoFit/>
          </a:bodyPr>
          <a:lstStyle/>
          <a:p>
            <a:r>
              <a:rPr lang="fr-FR" sz="1600" dirty="0"/>
              <a:t>+ </a:t>
            </a:r>
            <a:r>
              <a:rPr lang="fr-FR" sz="1600" dirty="0" err="1"/>
              <a:t>Supercritical</a:t>
            </a:r>
            <a:r>
              <a:rPr lang="fr-FR" sz="1600" dirty="0"/>
              <a:t> CO2 ! – Partnership </a:t>
            </a:r>
            <a:r>
              <a:rPr lang="fr-FR" sz="1600" dirty="0" err="1"/>
              <a:t>with</a:t>
            </a:r>
            <a:r>
              <a:rPr lang="fr-FR" sz="1600" dirty="0"/>
              <a:t> </a:t>
            </a:r>
            <a:r>
              <a:rPr lang="fr-FR" sz="1600" dirty="0" err="1"/>
              <a:t>Qarboon</a:t>
            </a:r>
            <a:r>
              <a:rPr lang="fr-FR" sz="1600" dirty="0"/>
              <a:t> (ex-DFD) </a:t>
            </a:r>
          </a:p>
        </p:txBody>
      </p:sp>
      <p:pic>
        <p:nvPicPr>
          <p:cNvPr id="9" name="Image 8">
            <a:extLst>
              <a:ext uri="{FF2B5EF4-FFF2-40B4-BE49-F238E27FC236}">
                <a16:creationId xmlns:a16="http://schemas.microsoft.com/office/drawing/2014/main" id="{7E0874CF-720C-4734-9CC3-FA240BE99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00789" y="5798814"/>
            <a:ext cx="996608" cy="581355"/>
          </a:xfrm>
          <a:prstGeom prst="rect">
            <a:avLst/>
          </a:prstGeom>
          <a:solidFill>
            <a:srgbClr val="009999"/>
          </a:solidFill>
        </p:spPr>
      </p:pic>
    </p:spTree>
    <p:extLst>
      <p:ext uri="{BB962C8B-B14F-4D97-AF65-F5344CB8AC3E}">
        <p14:creationId xmlns:p14="http://schemas.microsoft.com/office/powerpoint/2010/main" val="4183288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1C65840-6ADD-4977-8F2D-7A6F06F1B9E1}"/>
              </a:ext>
            </a:extLst>
          </p:cNvPr>
          <p:cNvSpPr>
            <a:spLocks noGrp="1"/>
          </p:cNvSpPr>
          <p:nvPr>
            <p:ph type="sldNum" sz="quarter" idx="12"/>
          </p:nvPr>
        </p:nvSpPr>
        <p:spPr/>
        <p:txBody>
          <a:bodyPr/>
          <a:lstStyle/>
          <a:p>
            <a:fld id="{FE803179-E33D-4A20-B95E-7A381C7622C4}" type="slidenum">
              <a:rPr lang="fr-FR" smtClean="0"/>
              <a:t>3</a:t>
            </a:fld>
            <a:endParaRPr lang="fr-FR"/>
          </a:p>
        </p:txBody>
      </p:sp>
      <p:pic>
        <p:nvPicPr>
          <p:cNvPr id="6" name="Image 49">
            <a:extLst>
              <a:ext uri="{FF2B5EF4-FFF2-40B4-BE49-F238E27FC236}">
                <a16:creationId xmlns:a16="http://schemas.microsoft.com/office/drawing/2014/main" id="{D5BF405F-FB53-4DA0-8438-03C414DC8B6A}"/>
              </a:ext>
            </a:extLst>
          </p:cNvPr>
          <p:cNvPicPr/>
          <p:nvPr/>
        </p:nvPicPr>
        <p:blipFill>
          <a:blip r:embed="rId2"/>
          <a:srcRect l="20814" b="9506"/>
          <a:stretch/>
        </p:blipFill>
        <p:spPr>
          <a:xfrm rot="5400000">
            <a:off x="2916678" y="-2908399"/>
            <a:ext cx="738851" cy="6563931"/>
          </a:xfrm>
          <a:prstGeom prst="rect">
            <a:avLst/>
          </a:prstGeom>
          <a:ln w="0">
            <a:noFill/>
          </a:ln>
        </p:spPr>
      </p:pic>
      <p:pic>
        <p:nvPicPr>
          <p:cNvPr id="7" name="Image 6">
            <a:extLst>
              <a:ext uri="{FF2B5EF4-FFF2-40B4-BE49-F238E27FC236}">
                <a16:creationId xmlns:a16="http://schemas.microsoft.com/office/drawing/2014/main" id="{E6F6680B-10AD-4813-975E-F0BE25D2FE59}"/>
              </a:ext>
            </a:extLst>
          </p:cNvPr>
          <p:cNvPicPr>
            <a:picLocks noChangeAspect="1"/>
          </p:cNvPicPr>
          <p:nvPr/>
        </p:nvPicPr>
        <p:blipFill>
          <a:blip r:embed="rId3"/>
          <a:stretch>
            <a:fillRect/>
          </a:stretch>
        </p:blipFill>
        <p:spPr>
          <a:xfrm flipH="1" flipV="1">
            <a:off x="2575932" y="6115009"/>
            <a:ext cx="6568068" cy="742991"/>
          </a:xfrm>
          <a:prstGeom prst="rect">
            <a:avLst/>
          </a:prstGeom>
        </p:spPr>
      </p:pic>
      <p:pic>
        <p:nvPicPr>
          <p:cNvPr id="8" name="Image 43">
            <a:extLst>
              <a:ext uri="{FF2B5EF4-FFF2-40B4-BE49-F238E27FC236}">
                <a16:creationId xmlns:a16="http://schemas.microsoft.com/office/drawing/2014/main" id="{17A87B61-9427-40D5-9B60-8E8C8C6394F6}"/>
              </a:ext>
            </a:extLst>
          </p:cNvPr>
          <p:cNvPicPr/>
          <p:nvPr/>
        </p:nvPicPr>
        <p:blipFill>
          <a:blip r:embed="rId4"/>
          <a:srcRect l="7574" t="13333" r="10313" b="12741"/>
          <a:stretch/>
        </p:blipFill>
        <p:spPr>
          <a:xfrm>
            <a:off x="6568069" y="61261"/>
            <a:ext cx="2101310" cy="540706"/>
          </a:xfrm>
          <a:prstGeom prst="rect">
            <a:avLst/>
          </a:prstGeom>
          <a:ln w="0">
            <a:noFill/>
          </a:ln>
        </p:spPr>
      </p:pic>
      <p:sp>
        <p:nvSpPr>
          <p:cNvPr id="5" name="object 32">
            <a:extLst>
              <a:ext uri="{FF2B5EF4-FFF2-40B4-BE49-F238E27FC236}">
                <a16:creationId xmlns:a16="http://schemas.microsoft.com/office/drawing/2014/main" id="{CEC3DFCE-6700-425C-A76E-CADDDD8B2C1F}"/>
              </a:ext>
            </a:extLst>
          </p:cNvPr>
          <p:cNvSpPr/>
          <p:nvPr/>
        </p:nvSpPr>
        <p:spPr>
          <a:xfrm>
            <a:off x="202440" y="613526"/>
            <a:ext cx="8739119" cy="1010069"/>
          </a:xfrm>
          <a:prstGeom prst="rect">
            <a:avLst/>
          </a:prstGeom>
          <a:noFill/>
          <a:ln w="0">
            <a:noFill/>
          </a:ln>
        </p:spPr>
        <p:style>
          <a:lnRef idx="0">
            <a:scrgbClr r="0" g="0" b="0"/>
          </a:lnRef>
          <a:fillRef idx="0">
            <a:scrgbClr r="0" g="0" b="0"/>
          </a:fillRef>
          <a:effectRef idx="0">
            <a:scrgbClr r="0" g="0" b="0"/>
          </a:effectRef>
          <a:fontRef idx="minor"/>
        </p:style>
        <p:txBody>
          <a:bodyPr wrap="square" lIns="0" tIns="12240" rIns="0" bIns="0" anchor="t">
            <a:spAutoFit/>
          </a:bodyPr>
          <a:lstStyle/>
          <a:p>
            <a:pPr marL="12600" algn="ctr">
              <a:lnSpc>
                <a:spcPct val="100000"/>
              </a:lnSpc>
              <a:spcBef>
                <a:spcPts val="96"/>
              </a:spcBef>
            </a:pPr>
            <a:r>
              <a:rPr lang="en-US" sz="2000" b="1" spc="-12" dirty="0">
                <a:solidFill>
                  <a:srgbClr val="7030A0"/>
                </a:solidFill>
                <a:latin typeface="Calibri"/>
                <a:ea typeface="DejaVu Sans"/>
              </a:rPr>
              <a:t>2</a:t>
            </a:r>
            <a:r>
              <a:rPr lang="en-US" sz="2000" b="1" strike="noStrike" spc="-12" dirty="0">
                <a:solidFill>
                  <a:srgbClr val="7030A0"/>
                </a:solidFill>
                <a:latin typeface="Calibri"/>
                <a:ea typeface="DejaVu Sans"/>
              </a:rPr>
              <a:t> – </a:t>
            </a:r>
            <a:r>
              <a:rPr lang="en-US" sz="2000" b="1" strike="noStrike" spc="-12" dirty="0" err="1">
                <a:solidFill>
                  <a:srgbClr val="7030A0"/>
                </a:solidFill>
                <a:latin typeface="Calibri"/>
                <a:ea typeface="DejaVu Sans"/>
              </a:rPr>
              <a:t>Microbiote</a:t>
            </a:r>
            <a:r>
              <a:rPr lang="en-US" sz="2000" b="1" strike="noStrike" spc="-12" dirty="0">
                <a:solidFill>
                  <a:srgbClr val="7030A0"/>
                </a:solidFill>
                <a:latin typeface="Calibri"/>
                <a:ea typeface="DejaVu Sans"/>
              </a:rPr>
              <a:t> </a:t>
            </a:r>
            <a:r>
              <a:rPr lang="en-US" sz="2000" b="1" strike="noStrike" spc="-12" dirty="0" err="1">
                <a:solidFill>
                  <a:srgbClr val="7030A0"/>
                </a:solidFill>
                <a:latin typeface="Calibri"/>
                <a:ea typeface="DejaVu Sans"/>
              </a:rPr>
              <a:t>cutané</a:t>
            </a:r>
            <a:endParaRPr lang="en-US" sz="2000" b="1" strike="noStrike" spc="-12" dirty="0">
              <a:solidFill>
                <a:srgbClr val="7030A0"/>
              </a:solidFill>
              <a:latin typeface="Calibri"/>
              <a:ea typeface="DejaVu Sans"/>
            </a:endParaRPr>
          </a:p>
          <a:p>
            <a:pPr marL="12600" algn="ctr">
              <a:lnSpc>
                <a:spcPct val="100000"/>
              </a:lnSpc>
              <a:spcBef>
                <a:spcPts val="96"/>
              </a:spcBef>
            </a:pPr>
            <a:r>
              <a:rPr lang="en-US" sz="1600" b="1" strike="noStrike" spc="-12" dirty="0" err="1">
                <a:solidFill>
                  <a:srgbClr val="7030A0"/>
                </a:solidFill>
                <a:latin typeface="Calibri"/>
                <a:ea typeface="DejaVu Sans"/>
              </a:rPr>
              <a:t>Cosmetomics@</a:t>
            </a:r>
            <a:r>
              <a:rPr lang="en-US" sz="1600" b="1" spc="-12" dirty="0" err="1">
                <a:solidFill>
                  <a:srgbClr val="7030A0"/>
                </a:solidFill>
                <a:latin typeface="Calibri"/>
                <a:ea typeface="DejaVu Sans"/>
              </a:rPr>
              <a:t>URN</a:t>
            </a:r>
            <a:r>
              <a:rPr lang="en-US" sz="1600" b="1" strike="noStrike" spc="-12" dirty="0">
                <a:solidFill>
                  <a:srgbClr val="7030A0"/>
                </a:solidFill>
                <a:latin typeface="Calibri"/>
                <a:ea typeface="DejaVu Sans"/>
              </a:rPr>
              <a:t> </a:t>
            </a:r>
            <a:r>
              <a:rPr lang="en-US" sz="1400" b="1" strike="noStrike" spc="-12" dirty="0">
                <a:solidFill>
                  <a:srgbClr val="000000"/>
                </a:solidFill>
                <a:latin typeface="Calibri"/>
                <a:ea typeface="DejaVu Sans"/>
              </a:rPr>
              <a:t> a </a:t>
            </a:r>
            <a:r>
              <a:rPr lang="en-US" sz="1400" b="1" strike="noStrike" spc="-12" dirty="0" err="1">
                <a:solidFill>
                  <a:srgbClr val="000000"/>
                </a:solidFill>
                <a:latin typeface="Calibri"/>
                <a:ea typeface="DejaVu Sans"/>
              </a:rPr>
              <a:t>en</a:t>
            </a:r>
            <a:r>
              <a:rPr lang="en-US" sz="1400" b="1" strike="noStrike" spc="-12" dirty="0">
                <a:solidFill>
                  <a:srgbClr val="000000"/>
                </a:solidFill>
                <a:latin typeface="Calibri"/>
                <a:ea typeface="DejaVu Sans"/>
              </a:rPr>
              <a:t> particulier pour </a:t>
            </a:r>
            <a:r>
              <a:rPr lang="en-US" sz="1400" b="1" spc="-12" dirty="0">
                <a:solidFill>
                  <a:srgbClr val="000000"/>
                </a:solidFill>
                <a:latin typeface="Calibri"/>
                <a:ea typeface="DejaVu Sans"/>
              </a:rPr>
              <a:t>mission la </a:t>
            </a:r>
            <a:r>
              <a:rPr lang="en-US" sz="1400" b="1" spc="-12" dirty="0" err="1">
                <a:solidFill>
                  <a:srgbClr val="000000"/>
                </a:solidFill>
                <a:latin typeface="Calibri"/>
                <a:ea typeface="DejaVu Sans"/>
              </a:rPr>
              <a:t>valorisation</a:t>
            </a:r>
            <a:r>
              <a:rPr lang="en-US" sz="1400" b="1" spc="-12" dirty="0">
                <a:solidFill>
                  <a:srgbClr val="000000"/>
                </a:solidFill>
                <a:latin typeface="Calibri"/>
                <a:ea typeface="DejaVu Sans"/>
              </a:rPr>
              <a:t> de </a:t>
            </a:r>
            <a:r>
              <a:rPr lang="en-US" sz="1400" b="1" spc="-12" dirty="0" err="1">
                <a:solidFill>
                  <a:srgbClr val="000000"/>
                </a:solidFill>
                <a:latin typeface="Calibri"/>
                <a:ea typeface="DejaVu Sans"/>
              </a:rPr>
              <a:t>l’expertise</a:t>
            </a:r>
            <a:r>
              <a:rPr lang="en-US" sz="1400" b="1" spc="-12" dirty="0">
                <a:solidFill>
                  <a:srgbClr val="000000"/>
                </a:solidFill>
                <a:latin typeface="Calibri"/>
                <a:ea typeface="DejaVu Sans"/>
              </a:rPr>
              <a:t> et des </a:t>
            </a:r>
            <a:r>
              <a:rPr lang="en-US" sz="1400" b="1" spc="-12" dirty="0" err="1">
                <a:solidFill>
                  <a:srgbClr val="000000"/>
                </a:solidFill>
                <a:latin typeface="Calibri"/>
                <a:ea typeface="DejaVu Sans"/>
              </a:rPr>
              <a:t>moyens</a:t>
            </a:r>
            <a:r>
              <a:rPr lang="en-US" sz="1400" b="1" spc="-12" dirty="0">
                <a:solidFill>
                  <a:srgbClr val="000000"/>
                </a:solidFill>
                <a:latin typeface="Calibri"/>
                <a:ea typeface="DejaVu Sans"/>
              </a:rPr>
              <a:t> de </a:t>
            </a:r>
            <a:r>
              <a:rPr lang="en-US" sz="1400" b="1" spc="-12" dirty="0" err="1">
                <a:solidFill>
                  <a:srgbClr val="000000"/>
                </a:solidFill>
                <a:latin typeface="Calibri"/>
                <a:ea typeface="DejaVu Sans"/>
              </a:rPr>
              <a:t>l’Unité</a:t>
            </a:r>
            <a:r>
              <a:rPr lang="en-US" sz="1400" b="1" spc="-12" dirty="0">
                <a:solidFill>
                  <a:srgbClr val="000000"/>
                </a:solidFill>
                <a:latin typeface="Calibri"/>
                <a:ea typeface="DejaVu Sans"/>
              </a:rPr>
              <a:t> de Recherche  </a:t>
            </a:r>
            <a:r>
              <a:rPr lang="en-US" sz="1400" b="1" i="1" spc="-12" dirty="0">
                <a:solidFill>
                  <a:srgbClr val="000000"/>
                </a:solidFill>
                <a:latin typeface="Calibri"/>
                <a:ea typeface="DejaVu Sans"/>
              </a:rPr>
              <a:t>Communication </a:t>
            </a:r>
            <a:r>
              <a:rPr lang="en-US" sz="1400" b="1" i="1" spc="-12" dirty="0" err="1">
                <a:solidFill>
                  <a:srgbClr val="000000"/>
                </a:solidFill>
                <a:latin typeface="Calibri"/>
                <a:ea typeface="DejaVu Sans"/>
              </a:rPr>
              <a:t>Bactérienne</a:t>
            </a:r>
            <a:r>
              <a:rPr lang="en-US" sz="1400" b="1" i="1" spc="-12" dirty="0">
                <a:solidFill>
                  <a:srgbClr val="000000"/>
                </a:solidFill>
                <a:latin typeface="Calibri"/>
                <a:ea typeface="DejaVu Sans"/>
              </a:rPr>
              <a:t> et </a:t>
            </a:r>
            <a:r>
              <a:rPr lang="en-US" sz="1400" b="1" i="1" spc="-12" dirty="0" err="1">
                <a:solidFill>
                  <a:srgbClr val="000000"/>
                </a:solidFill>
                <a:latin typeface="Calibri"/>
                <a:ea typeface="DejaVu Sans"/>
              </a:rPr>
              <a:t>Stratégies</a:t>
            </a:r>
            <a:r>
              <a:rPr lang="en-US" sz="1400" b="1" i="1" spc="-12" dirty="0">
                <a:solidFill>
                  <a:srgbClr val="000000"/>
                </a:solidFill>
                <a:latin typeface="Calibri"/>
                <a:ea typeface="DejaVu Sans"/>
              </a:rPr>
              <a:t> Anti-</a:t>
            </a:r>
            <a:r>
              <a:rPr lang="en-US" sz="1400" b="1" i="1" spc="-12" dirty="0" err="1">
                <a:solidFill>
                  <a:srgbClr val="000000"/>
                </a:solidFill>
                <a:latin typeface="Calibri"/>
                <a:ea typeface="DejaVu Sans"/>
              </a:rPr>
              <a:t>infectieuses</a:t>
            </a:r>
            <a:r>
              <a:rPr lang="en-US" sz="1400" b="1" i="1" spc="-12" dirty="0">
                <a:solidFill>
                  <a:srgbClr val="000000"/>
                </a:solidFill>
                <a:latin typeface="Calibri"/>
                <a:ea typeface="DejaVu Sans"/>
              </a:rPr>
              <a:t> </a:t>
            </a:r>
            <a:r>
              <a:rPr lang="en-US" sz="1400" b="1" spc="-12" dirty="0">
                <a:solidFill>
                  <a:srgbClr val="000000"/>
                </a:solidFill>
                <a:latin typeface="Calibri"/>
                <a:ea typeface="DejaVu Sans"/>
              </a:rPr>
              <a:t>(UR4312 CBSA) de </a:t>
            </a:r>
            <a:r>
              <a:rPr lang="en-US" sz="1400" b="1" spc="-12" dirty="0" err="1">
                <a:solidFill>
                  <a:srgbClr val="000000"/>
                </a:solidFill>
                <a:latin typeface="Calibri"/>
                <a:ea typeface="DejaVu Sans"/>
              </a:rPr>
              <a:t>l’Université</a:t>
            </a:r>
            <a:r>
              <a:rPr lang="en-US" sz="1400" b="1" spc="-12" dirty="0">
                <a:solidFill>
                  <a:srgbClr val="000000"/>
                </a:solidFill>
                <a:latin typeface="Calibri"/>
                <a:ea typeface="DejaVu Sans"/>
              </a:rPr>
              <a:t> de Rouen Normandie dans le </a:t>
            </a:r>
            <a:r>
              <a:rPr lang="en-US" sz="1400" b="1" spc="-12" dirty="0" err="1">
                <a:solidFill>
                  <a:srgbClr val="000000"/>
                </a:solidFill>
                <a:latin typeface="Calibri"/>
                <a:ea typeface="DejaVu Sans"/>
              </a:rPr>
              <a:t>domaine</a:t>
            </a:r>
            <a:r>
              <a:rPr lang="en-US" sz="1400" b="1" spc="-12" dirty="0">
                <a:solidFill>
                  <a:srgbClr val="000000"/>
                </a:solidFill>
                <a:latin typeface="Calibri"/>
                <a:ea typeface="DejaVu Sans"/>
              </a:rPr>
              <a:t> de </a:t>
            </a:r>
            <a:r>
              <a:rPr lang="en-US" sz="1400" b="1" spc="-12" dirty="0" err="1">
                <a:solidFill>
                  <a:srgbClr val="000000"/>
                </a:solidFill>
                <a:latin typeface="Calibri"/>
                <a:ea typeface="DejaVu Sans"/>
              </a:rPr>
              <a:t>l’Industrie</a:t>
            </a:r>
            <a:r>
              <a:rPr lang="en-US" sz="1400" b="1" spc="-12" dirty="0">
                <a:solidFill>
                  <a:srgbClr val="000000"/>
                </a:solidFill>
                <a:latin typeface="Calibri"/>
                <a:ea typeface="DejaVu Sans"/>
              </a:rPr>
              <a:t> </a:t>
            </a:r>
            <a:r>
              <a:rPr lang="en-US" sz="1400" b="1" spc="-12" dirty="0" err="1">
                <a:solidFill>
                  <a:srgbClr val="000000"/>
                </a:solidFill>
                <a:latin typeface="Calibri"/>
                <a:ea typeface="DejaVu Sans"/>
              </a:rPr>
              <a:t>Cosmétique</a:t>
            </a:r>
            <a:r>
              <a:rPr lang="en-US" sz="1400" b="1" spc="-12" dirty="0">
                <a:solidFill>
                  <a:srgbClr val="000000"/>
                </a:solidFill>
                <a:latin typeface="Calibri"/>
                <a:ea typeface="DejaVu Sans"/>
              </a:rPr>
              <a:t> et des industries </a:t>
            </a:r>
            <a:r>
              <a:rPr lang="en-US" sz="1400" b="1" spc="-12" dirty="0" err="1">
                <a:solidFill>
                  <a:srgbClr val="000000"/>
                </a:solidFill>
                <a:latin typeface="Calibri"/>
                <a:ea typeface="DejaVu Sans"/>
              </a:rPr>
              <a:t>connexes</a:t>
            </a:r>
            <a:r>
              <a:rPr lang="en-US" sz="1400" b="1" spc="-12" dirty="0">
                <a:solidFill>
                  <a:srgbClr val="000000"/>
                </a:solidFill>
                <a:latin typeface="Calibri"/>
                <a:ea typeface="DejaVu Sans"/>
              </a:rPr>
              <a:t> (</a:t>
            </a:r>
            <a:r>
              <a:rPr lang="en-US" sz="1400" b="1" spc="-12" dirty="0" err="1">
                <a:solidFill>
                  <a:srgbClr val="000000"/>
                </a:solidFill>
                <a:latin typeface="Calibri"/>
                <a:ea typeface="DejaVu Sans"/>
              </a:rPr>
              <a:t>Pharmacie</a:t>
            </a:r>
            <a:r>
              <a:rPr lang="en-US" sz="1400" b="1" spc="-12" dirty="0">
                <a:solidFill>
                  <a:srgbClr val="000000"/>
                </a:solidFill>
                <a:latin typeface="Calibri"/>
                <a:ea typeface="DejaVu Sans"/>
              </a:rPr>
              <a:t>, Packaging). </a:t>
            </a:r>
          </a:p>
        </p:txBody>
      </p:sp>
      <p:sp>
        <p:nvSpPr>
          <p:cNvPr id="10" name="Rectangle 9">
            <a:extLst>
              <a:ext uri="{FF2B5EF4-FFF2-40B4-BE49-F238E27FC236}">
                <a16:creationId xmlns:a16="http://schemas.microsoft.com/office/drawing/2014/main" id="{D48AE60B-63C7-4B86-B73E-1E79D6666921}"/>
              </a:ext>
            </a:extLst>
          </p:cNvPr>
          <p:cNvSpPr/>
          <p:nvPr/>
        </p:nvSpPr>
        <p:spPr>
          <a:xfrm>
            <a:off x="353282" y="1818885"/>
            <a:ext cx="8162068" cy="738664"/>
          </a:xfrm>
          <a:prstGeom prst="rect">
            <a:avLst/>
          </a:prstGeom>
        </p:spPr>
        <p:txBody>
          <a:bodyPr wrap="square">
            <a:spAutoFit/>
          </a:bodyPr>
          <a:lstStyle/>
          <a:p>
            <a:pPr>
              <a:spcAft>
                <a:spcPts val="0"/>
              </a:spcAft>
              <a:tabLst>
                <a:tab pos="457200" algn="l"/>
              </a:tabLst>
              <a:defRPr/>
            </a:pPr>
            <a:r>
              <a:rPr lang="en-US" sz="1400" b="1" dirty="0">
                <a:solidFill>
                  <a:srgbClr val="000000"/>
                </a:solidFill>
                <a:ea typeface="Times New Roman" panose="02020603050405020304" pitchFamily="18" charset="0"/>
              </a:rPr>
              <a:t>Avec </a:t>
            </a:r>
            <a:r>
              <a:rPr lang="en-US" sz="1400" b="1" dirty="0" err="1">
                <a:solidFill>
                  <a:srgbClr val="000000"/>
                </a:solidFill>
                <a:ea typeface="Times New Roman" panose="02020603050405020304" pitchFamily="18" charset="0"/>
              </a:rPr>
              <a:t>l’UR</a:t>
            </a:r>
            <a:r>
              <a:rPr lang="en-US" sz="1400" b="1" dirty="0">
                <a:solidFill>
                  <a:srgbClr val="000000"/>
                </a:solidFill>
                <a:ea typeface="Times New Roman" panose="02020603050405020304" pitchFamily="18" charset="0"/>
              </a:rPr>
              <a:t> CBSA</a:t>
            </a:r>
            <a:r>
              <a:rPr lang="fr-FR" altLang="fr-FR" sz="1400" b="1" i="1" dirty="0"/>
              <a:t>, </a:t>
            </a:r>
            <a:r>
              <a:rPr lang="fr-FR" altLang="fr-FR" sz="1400" b="1" dirty="0" err="1">
                <a:solidFill>
                  <a:srgbClr val="7030A0"/>
                </a:solidFill>
              </a:rPr>
              <a:t>Cosmetomics@URN</a:t>
            </a:r>
            <a:r>
              <a:rPr lang="fr-FR" altLang="fr-FR" sz="1400" b="1" dirty="0">
                <a:solidFill>
                  <a:srgbClr val="7030A0"/>
                </a:solidFill>
              </a:rPr>
              <a:t> </a:t>
            </a:r>
            <a:r>
              <a:rPr lang="fr-FR" altLang="fr-FR" sz="1400" b="1" dirty="0"/>
              <a:t>peut mobiliser 37 chercheurs universitaires (plus techniciens, PhD et Post-doc) et </a:t>
            </a:r>
            <a:r>
              <a:rPr lang="en-US" sz="1400" b="1" dirty="0">
                <a:solidFill>
                  <a:srgbClr val="000000"/>
                </a:solidFill>
                <a:ea typeface="Times New Roman" panose="02020603050405020304" pitchFamily="18" charset="0"/>
              </a:rPr>
              <a:t>&gt; 4 M€ </a:t>
            </a:r>
            <a:r>
              <a:rPr lang="en-US" sz="1400" b="1" dirty="0" err="1">
                <a:solidFill>
                  <a:srgbClr val="000000"/>
                </a:solidFill>
                <a:ea typeface="Times New Roman" panose="02020603050405020304" pitchFamily="18" charset="0"/>
              </a:rPr>
              <a:t>équipments</a:t>
            </a:r>
            <a:r>
              <a:rPr lang="en-US" sz="1400" b="1" dirty="0">
                <a:solidFill>
                  <a:srgbClr val="000000"/>
                </a:solidFill>
                <a:ea typeface="Times New Roman" panose="02020603050405020304" pitchFamily="18" charset="0"/>
              </a:rPr>
              <a:t> </a:t>
            </a:r>
            <a:r>
              <a:rPr lang="en-US" sz="1400" b="1" dirty="0" err="1">
                <a:solidFill>
                  <a:srgbClr val="000000"/>
                </a:solidFill>
                <a:ea typeface="Times New Roman" panose="02020603050405020304" pitchFamily="18" charset="0"/>
              </a:rPr>
              <a:t>organisés</a:t>
            </a:r>
            <a:r>
              <a:rPr lang="en-US" sz="1400" b="1" dirty="0">
                <a:solidFill>
                  <a:srgbClr val="000000"/>
                </a:solidFill>
                <a:ea typeface="Times New Roman" panose="02020603050405020304" pitchFamily="18" charset="0"/>
              </a:rPr>
              <a:t> </a:t>
            </a:r>
            <a:r>
              <a:rPr lang="en-US" sz="1400" b="1" dirty="0" err="1">
                <a:solidFill>
                  <a:srgbClr val="000000"/>
                </a:solidFill>
                <a:ea typeface="Times New Roman" panose="02020603050405020304" pitchFamily="18" charset="0"/>
              </a:rPr>
              <a:t>en</a:t>
            </a:r>
            <a:r>
              <a:rPr lang="en-US" sz="1400" b="1" dirty="0">
                <a:solidFill>
                  <a:srgbClr val="000000"/>
                </a:solidFill>
                <a:ea typeface="Times New Roman" panose="02020603050405020304" pitchFamily="18" charset="0"/>
              </a:rPr>
              <a:t> 5 </a:t>
            </a:r>
            <a:r>
              <a:rPr lang="en-US" sz="1400" b="1" dirty="0" err="1">
                <a:solidFill>
                  <a:srgbClr val="000000"/>
                </a:solidFill>
                <a:ea typeface="Times New Roman" panose="02020603050405020304" pitchFamily="18" charset="0"/>
              </a:rPr>
              <a:t>plateaux</a:t>
            </a:r>
            <a:r>
              <a:rPr lang="en-US" sz="1400" b="1" dirty="0">
                <a:solidFill>
                  <a:srgbClr val="000000"/>
                </a:solidFill>
                <a:ea typeface="Times New Roman" panose="02020603050405020304" pitchFamily="18" charset="0"/>
              </a:rPr>
              <a:t> techniques : </a:t>
            </a:r>
            <a:endParaRPr lang="fr-FR" sz="1400" b="1" dirty="0">
              <a:ea typeface="Times New Roman" panose="02020603050405020304" pitchFamily="18" charset="0"/>
            </a:endParaRPr>
          </a:p>
          <a:p>
            <a:pPr algn="ctr">
              <a:spcAft>
                <a:spcPts val="0"/>
              </a:spcAft>
              <a:tabLst>
                <a:tab pos="457200" algn="l"/>
              </a:tabLst>
              <a:defRPr/>
            </a:pPr>
            <a:r>
              <a:rPr lang="en-US" sz="1400" b="1" dirty="0" err="1">
                <a:solidFill>
                  <a:srgbClr val="0070C0"/>
                </a:solidFill>
                <a:ea typeface="Times New Roman" panose="02020603050405020304" pitchFamily="18" charset="0"/>
              </a:rPr>
              <a:t>Criblage</a:t>
            </a:r>
            <a:r>
              <a:rPr lang="en-US" sz="1400" b="1" dirty="0">
                <a:solidFill>
                  <a:srgbClr val="0070C0"/>
                </a:solidFill>
                <a:ea typeface="Times New Roman" panose="02020603050405020304" pitchFamily="18" charset="0"/>
              </a:rPr>
              <a:t> des </a:t>
            </a:r>
            <a:r>
              <a:rPr lang="en-US" sz="1400" b="1" dirty="0" err="1">
                <a:solidFill>
                  <a:srgbClr val="0070C0"/>
                </a:solidFill>
                <a:ea typeface="Times New Roman" panose="02020603050405020304" pitchFamily="18" charset="0"/>
              </a:rPr>
              <a:t>activités</a:t>
            </a:r>
            <a:r>
              <a:rPr lang="en-US" sz="1400" b="1" dirty="0">
                <a:solidFill>
                  <a:srgbClr val="0070C0"/>
                </a:solidFill>
                <a:ea typeface="Times New Roman" panose="02020603050405020304" pitchFamily="18" charset="0"/>
              </a:rPr>
              <a:t> </a:t>
            </a:r>
            <a:r>
              <a:rPr lang="en-US" sz="1400" b="1" dirty="0" err="1">
                <a:solidFill>
                  <a:srgbClr val="0070C0"/>
                </a:solidFill>
                <a:ea typeface="Times New Roman" panose="02020603050405020304" pitchFamily="18" charset="0"/>
              </a:rPr>
              <a:t>microbiologiques</a:t>
            </a:r>
            <a:r>
              <a:rPr lang="en-US" sz="1400" b="1" dirty="0">
                <a:solidFill>
                  <a:srgbClr val="0070C0"/>
                </a:solidFill>
                <a:ea typeface="Times New Roman" panose="02020603050405020304" pitchFamily="18" charset="0"/>
              </a:rPr>
              <a:t>, </a:t>
            </a:r>
            <a:r>
              <a:rPr lang="en-US" sz="1400" b="1" dirty="0" err="1">
                <a:solidFill>
                  <a:srgbClr val="0070C0"/>
                </a:solidFill>
                <a:ea typeface="Times New Roman" panose="02020603050405020304" pitchFamily="18" charset="0"/>
              </a:rPr>
              <a:t>Microfluidique</a:t>
            </a:r>
            <a:r>
              <a:rPr lang="en-US" sz="1400" b="1" dirty="0">
                <a:solidFill>
                  <a:srgbClr val="0070C0"/>
                </a:solidFill>
                <a:ea typeface="Times New Roman" panose="02020603050405020304" pitchFamily="18" charset="0"/>
              </a:rPr>
              <a:t>, OMICs, </a:t>
            </a:r>
            <a:r>
              <a:rPr lang="en-US" sz="1400" b="1" dirty="0" err="1">
                <a:solidFill>
                  <a:srgbClr val="0070C0"/>
                </a:solidFill>
                <a:ea typeface="Times New Roman" panose="02020603050405020304" pitchFamily="18" charset="0"/>
              </a:rPr>
              <a:t>Interactomique</a:t>
            </a:r>
            <a:r>
              <a:rPr lang="en-US" sz="1400" b="1" dirty="0">
                <a:solidFill>
                  <a:srgbClr val="0070C0"/>
                </a:solidFill>
                <a:ea typeface="Times New Roman" panose="02020603050405020304" pitchFamily="18" charset="0"/>
              </a:rPr>
              <a:t>, </a:t>
            </a:r>
            <a:r>
              <a:rPr lang="en-US" sz="1400" b="1" dirty="0" err="1">
                <a:solidFill>
                  <a:srgbClr val="0070C0"/>
                </a:solidFill>
                <a:ea typeface="Times New Roman" panose="02020603050405020304" pitchFamily="18" charset="0"/>
              </a:rPr>
              <a:t>Toxicologie</a:t>
            </a:r>
            <a:r>
              <a:rPr lang="en-US" sz="1400" b="1" dirty="0">
                <a:solidFill>
                  <a:srgbClr val="0070C0"/>
                </a:solidFill>
                <a:ea typeface="Times New Roman" panose="02020603050405020304" pitchFamily="18" charset="0"/>
              </a:rPr>
              <a:t> alternative</a:t>
            </a:r>
          </a:p>
        </p:txBody>
      </p:sp>
      <p:pic>
        <p:nvPicPr>
          <p:cNvPr id="11" name="Image 10">
            <a:extLst>
              <a:ext uri="{FF2B5EF4-FFF2-40B4-BE49-F238E27FC236}">
                <a16:creationId xmlns:a16="http://schemas.microsoft.com/office/drawing/2014/main" id="{3FEAD5A0-BA50-499B-9490-0CEFD298BF19}"/>
              </a:ext>
            </a:extLst>
          </p:cNvPr>
          <p:cNvPicPr>
            <a:picLocks noChangeAspect="1"/>
          </p:cNvPicPr>
          <p:nvPr/>
        </p:nvPicPr>
        <p:blipFill>
          <a:blip r:embed="rId5"/>
          <a:stretch>
            <a:fillRect/>
          </a:stretch>
        </p:blipFill>
        <p:spPr>
          <a:xfrm>
            <a:off x="1133185" y="2821795"/>
            <a:ext cx="2840079" cy="3235532"/>
          </a:xfrm>
          <a:prstGeom prst="rect">
            <a:avLst/>
          </a:prstGeom>
        </p:spPr>
      </p:pic>
      <p:sp>
        <p:nvSpPr>
          <p:cNvPr id="14" name="Rectangle 13">
            <a:extLst>
              <a:ext uri="{FF2B5EF4-FFF2-40B4-BE49-F238E27FC236}">
                <a16:creationId xmlns:a16="http://schemas.microsoft.com/office/drawing/2014/main" id="{0070DA6A-5D65-48DD-B0A7-1DA2D1C5DBED}"/>
              </a:ext>
            </a:extLst>
          </p:cNvPr>
          <p:cNvSpPr/>
          <p:nvPr/>
        </p:nvSpPr>
        <p:spPr>
          <a:xfrm>
            <a:off x="1393092" y="2862438"/>
            <a:ext cx="2310788" cy="12524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2DA2C78D-E14C-436A-953D-D6B442445EBC}"/>
              </a:ext>
            </a:extLst>
          </p:cNvPr>
          <p:cNvSpPr txBox="1"/>
          <p:nvPr/>
        </p:nvSpPr>
        <p:spPr>
          <a:xfrm>
            <a:off x="1342986" y="2794253"/>
            <a:ext cx="2457665" cy="261610"/>
          </a:xfrm>
          <a:prstGeom prst="rect">
            <a:avLst/>
          </a:prstGeom>
          <a:noFill/>
        </p:spPr>
        <p:txBody>
          <a:bodyPr wrap="square">
            <a:spAutoFit/>
          </a:bodyPr>
          <a:lstStyle/>
          <a:p>
            <a:r>
              <a:rPr lang="fr-FR" sz="1100" b="1" dirty="0">
                <a:solidFill>
                  <a:srgbClr val="0070C0"/>
                </a:solidFill>
              </a:rPr>
              <a:t>Natural </a:t>
            </a:r>
            <a:r>
              <a:rPr lang="fr-FR" sz="1100" b="1" dirty="0" err="1">
                <a:solidFill>
                  <a:srgbClr val="0070C0"/>
                </a:solidFill>
              </a:rPr>
              <a:t>Molecules</a:t>
            </a:r>
            <a:r>
              <a:rPr lang="fr-FR" sz="1100" b="1" dirty="0">
                <a:solidFill>
                  <a:srgbClr val="0070C0"/>
                </a:solidFill>
              </a:rPr>
              <a:t> Activity Screening</a:t>
            </a:r>
          </a:p>
        </p:txBody>
      </p:sp>
      <p:sp>
        <p:nvSpPr>
          <p:cNvPr id="16" name="Rectangle 15">
            <a:extLst>
              <a:ext uri="{FF2B5EF4-FFF2-40B4-BE49-F238E27FC236}">
                <a16:creationId xmlns:a16="http://schemas.microsoft.com/office/drawing/2014/main" id="{DE63AE66-5B89-4F36-9235-4654FF8B930E}"/>
              </a:ext>
            </a:extLst>
          </p:cNvPr>
          <p:cNvSpPr/>
          <p:nvPr/>
        </p:nvSpPr>
        <p:spPr>
          <a:xfrm>
            <a:off x="2010037" y="3521997"/>
            <a:ext cx="980501" cy="1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513AD17-13AC-4C22-BEA8-55981DE59088}"/>
              </a:ext>
            </a:extLst>
          </p:cNvPr>
          <p:cNvSpPr txBox="1"/>
          <p:nvPr/>
        </p:nvSpPr>
        <p:spPr>
          <a:xfrm>
            <a:off x="1800714" y="3438687"/>
            <a:ext cx="1299991" cy="261610"/>
          </a:xfrm>
          <a:prstGeom prst="rect">
            <a:avLst/>
          </a:prstGeom>
          <a:noFill/>
        </p:spPr>
        <p:txBody>
          <a:bodyPr wrap="square">
            <a:spAutoFit/>
          </a:bodyPr>
          <a:lstStyle/>
          <a:p>
            <a:pPr algn="ctr"/>
            <a:r>
              <a:rPr lang="fr-FR" sz="1100" b="1" dirty="0" err="1">
                <a:solidFill>
                  <a:srgbClr val="0070C0"/>
                </a:solidFill>
              </a:rPr>
              <a:t>Microfluidic</a:t>
            </a:r>
            <a:endParaRPr lang="fr-FR" sz="1100" b="1" dirty="0">
              <a:solidFill>
                <a:srgbClr val="0070C0"/>
              </a:solidFill>
            </a:endParaRPr>
          </a:p>
        </p:txBody>
      </p:sp>
      <p:sp>
        <p:nvSpPr>
          <p:cNvPr id="17" name="Rectangle 16">
            <a:extLst>
              <a:ext uri="{FF2B5EF4-FFF2-40B4-BE49-F238E27FC236}">
                <a16:creationId xmlns:a16="http://schemas.microsoft.com/office/drawing/2014/main" id="{482AFD8C-E263-40CF-BC67-748E789406FE}"/>
              </a:ext>
            </a:extLst>
          </p:cNvPr>
          <p:cNvSpPr/>
          <p:nvPr/>
        </p:nvSpPr>
        <p:spPr>
          <a:xfrm>
            <a:off x="2021054" y="4145979"/>
            <a:ext cx="1156771" cy="26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A1FE8BB-11EB-4E9D-8950-377970F8A211}"/>
              </a:ext>
            </a:extLst>
          </p:cNvPr>
          <p:cNvSpPr txBox="1"/>
          <p:nvPr/>
        </p:nvSpPr>
        <p:spPr>
          <a:xfrm>
            <a:off x="1949443" y="4065082"/>
            <a:ext cx="1299991" cy="384721"/>
          </a:xfrm>
          <a:prstGeom prst="rect">
            <a:avLst/>
          </a:prstGeom>
          <a:noFill/>
        </p:spPr>
        <p:txBody>
          <a:bodyPr wrap="square">
            <a:spAutoFit/>
          </a:bodyPr>
          <a:lstStyle/>
          <a:p>
            <a:pPr algn="ctr"/>
            <a:r>
              <a:rPr lang="fr-FR" sz="1100" b="1" dirty="0" err="1">
                <a:solidFill>
                  <a:srgbClr val="0070C0"/>
                </a:solidFill>
              </a:rPr>
              <a:t>OMICs</a:t>
            </a:r>
            <a:r>
              <a:rPr lang="fr-FR" sz="1100" b="1" dirty="0">
                <a:solidFill>
                  <a:srgbClr val="0070C0"/>
                </a:solidFill>
              </a:rPr>
              <a:t> </a:t>
            </a:r>
            <a:r>
              <a:rPr lang="fr-FR" sz="800" b="1" dirty="0">
                <a:solidFill>
                  <a:srgbClr val="0070C0"/>
                </a:solidFill>
              </a:rPr>
              <a:t>(</a:t>
            </a:r>
            <a:r>
              <a:rPr lang="fr-FR" sz="800" b="1" dirty="0" err="1">
                <a:solidFill>
                  <a:srgbClr val="0070C0"/>
                </a:solidFill>
              </a:rPr>
              <a:t>Metagenomic</a:t>
            </a:r>
            <a:r>
              <a:rPr lang="fr-FR" sz="800" b="1" dirty="0">
                <a:solidFill>
                  <a:srgbClr val="0070C0"/>
                </a:solidFill>
              </a:rPr>
              <a:t>, </a:t>
            </a:r>
            <a:r>
              <a:rPr lang="fr-FR" sz="800" b="1" dirty="0" err="1">
                <a:solidFill>
                  <a:srgbClr val="0070C0"/>
                </a:solidFill>
              </a:rPr>
              <a:t>Proteomic</a:t>
            </a:r>
            <a:r>
              <a:rPr lang="fr-FR" sz="800" b="1" dirty="0">
                <a:solidFill>
                  <a:srgbClr val="0070C0"/>
                </a:solidFill>
              </a:rPr>
              <a:t>, </a:t>
            </a:r>
            <a:r>
              <a:rPr lang="fr-FR" sz="800" b="1" dirty="0" err="1">
                <a:solidFill>
                  <a:srgbClr val="0070C0"/>
                </a:solidFill>
              </a:rPr>
              <a:t>Lipidomic</a:t>
            </a:r>
            <a:r>
              <a:rPr lang="fr-FR" sz="800" b="1" dirty="0">
                <a:solidFill>
                  <a:srgbClr val="0070C0"/>
                </a:solidFill>
              </a:rPr>
              <a:t>) </a:t>
            </a:r>
          </a:p>
        </p:txBody>
      </p:sp>
      <p:sp>
        <p:nvSpPr>
          <p:cNvPr id="20" name="Rectangle 19">
            <a:extLst>
              <a:ext uri="{FF2B5EF4-FFF2-40B4-BE49-F238E27FC236}">
                <a16:creationId xmlns:a16="http://schemas.microsoft.com/office/drawing/2014/main" id="{7BA9ACD0-875B-4193-9DF1-F9D56CA8D2CD}"/>
              </a:ext>
            </a:extLst>
          </p:cNvPr>
          <p:cNvSpPr/>
          <p:nvPr/>
        </p:nvSpPr>
        <p:spPr>
          <a:xfrm>
            <a:off x="2010037" y="4820691"/>
            <a:ext cx="1010797" cy="130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2617DE13-61D7-4AAE-8744-CE661CEBB634}"/>
              </a:ext>
            </a:extLst>
          </p:cNvPr>
          <p:cNvSpPr txBox="1"/>
          <p:nvPr/>
        </p:nvSpPr>
        <p:spPr>
          <a:xfrm>
            <a:off x="1877834" y="4747487"/>
            <a:ext cx="1299991" cy="261610"/>
          </a:xfrm>
          <a:prstGeom prst="rect">
            <a:avLst/>
          </a:prstGeom>
          <a:noFill/>
        </p:spPr>
        <p:txBody>
          <a:bodyPr wrap="square">
            <a:spAutoFit/>
          </a:bodyPr>
          <a:lstStyle/>
          <a:p>
            <a:pPr algn="ctr"/>
            <a:r>
              <a:rPr lang="fr-FR" sz="1100" b="1" dirty="0" err="1">
                <a:solidFill>
                  <a:srgbClr val="0070C0"/>
                </a:solidFill>
              </a:rPr>
              <a:t>Interactomic</a:t>
            </a:r>
            <a:endParaRPr lang="fr-FR" sz="800" b="1" dirty="0">
              <a:solidFill>
                <a:srgbClr val="0070C0"/>
              </a:solidFill>
            </a:endParaRPr>
          </a:p>
        </p:txBody>
      </p:sp>
      <p:sp>
        <p:nvSpPr>
          <p:cNvPr id="21" name="Rectangle 20">
            <a:extLst>
              <a:ext uri="{FF2B5EF4-FFF2-40B4-BE49-F238E27FC236}">
                <a16:creationId xmlns:a16="http://schemas.microsoft.com/office/drawing/2014/main" id="{2C4EABE7-5CD0-4A84-996E-BFAB477AE684}"/>
              </a:ext>
            </a:extLst>
          </p:cNvPr>
          <p:cNvSpPr/>
          <p:nvPr/>
        </p:nvSpPr>
        <p:spPr>
          <a:xfrm>
            <a:off x="2200078" y="5497053"/>
            <a:ext cx="751901" cy="130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9AC152E6-2486-4D5F-8735-CC6CAF11D00C}"/>
              </a:ext>
            </a:extLst>
          </p:cNvPr>
          <p:cNvSpPr txBox="1"/>
          <p:nvPr/>
        </p:nvSpPr>
        <p:spPr>
          <a:xfrm>
            <a:off x="1467915" y="5397178"/>
            <a:ext cx="2161142" cy="261610"/>
          </a:xfrm>
          <a:prstGeom prst="rect">
            <a:avLst/>
          </a:prstGeom>
          <a:noFill/>
        </p:spPr>
        <p:txBody>
          <a:bodyPr wrap="square">
            <a:spAutoFit/>
          </a:bodyPr>
          <a:lstStyle/>
          <a:p>
            <a:pPr algn="ctr"/>
            <a:r>
              <a:rPr lang="fr-FR" sz="1100" b="1" dirty="0">
                <a:solidFill>
                  <a:srgbClr val="0070C0"/>
                </a:solidFill>
              </a:rPr>
              <a:t>Alternative </a:t>
            </a:r>
            <a:r>
              <a:rPr lang="fr-FR" sz="1100" b="1" dirty="0" err="1">
                <a:solidFill>
                  <a:srgbClr val="0070C0"/>
                </a:solidFill>
              </a:rPr>
              <a:t>Toxicology</a:t>
            </a:r>
            <a:endParaRPr lang="fr-FR" sz="800" b="1" dirty="0">
              <a:solidFill>
                <a:srgbClr val="0070C0"/>
              </a:solidFill>
            </a:endParaRPr>
          </a:p>
        </p:txBody>
      </p:sp>
      <p:sp>
        <p:nvSpPr>
          <p:cNvPr id="23" name="Flèche : droite 22">
            <a:extLst>
              <a:ext uri="{FF2B5EF4-FFF2-40B4-BE49-F238E27FC236}">
                <a16:creationId xmlns:a16="http://schemas.microsoft.com/office/drawing/2014/main" id="{D3D9C884-CD8C-4B3D-9FDB-24092D55FCB4}"/>
              </a:ext>
            </a:extLst>
          </p:cNvPr>
          <p:cNvSpPr/>
          <p:nvPr/>
        </p:nvSpPr>
        <p:spPr>
          <a:xfrm>
            <a:off x="3973264" y="3055863"/>
            <a:ext cx="209801" cy="15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roite 23">
            <a:extLst>
              <a:ext uri="{FF2B5EF4-FFF2-40B4-BE49-F238E27FC236}">
                <a16:creationId xmlns:a16="http://schemas.microsoft.com/office/drawing/2014/main" id="{F9D81C85-E390-48CE-B8A7-A69E5F443EC9}"/>
              </a:ext>
            </a:extLst>
          </p:cNvPr>
          <p:cNvSpPr/>
          <p:nvPr/>
        </p:nvSpPr>
        <p:spPr>
          <a:xfrm>
            <a:off x="3973263" y="3677576"/>
            <a:ext cx="209801" cy="15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droite 24">
            <a:extLst>
              <a:ext uri="{FF2B5EF4-FFF2-40B4-BE49-F238E27FC236}">
                <a16:creationId xmlns:a16="http://schemas.microsoft.com/office/drawing/2014/main" id="{291E580D-D003-4B12-BF2E-27B7312A2A2B}"/>
              </a:ext>
            </a:extLst>
          </p:cNvPr>
          <p:cNvSpPr/>
          <p:nvPr/>
        </p:nvSpPr>
        <p:spPr>
          <a:xfrm>
            <a:off x="3973262" y="4327792"/>
            <a:ext cx="209801" cy="15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droite 25">
            <a:extLst>
              <a:ext uri="{FF2B5EF4-FFF2-40B4-BE49-F238E27FC236}">
                <a16:creationId xmlns:a16="http://schemas.microsoft.com/office/drawing/2014/main" id="{94DDDE38-8B6D-4DE4-82EF-720B3622C83A}"/>
              </a:ext>
            </a:extLst>
          </p:cNvPr>
          <p:cNvSpPr/>
          <p:nvPr/>
        </p:nvSpPr>
        <p:spPr>
          <a:xfrm>
            <a:off x="3973262" y="4988559"/>
            <a:ext cx="209801" cy="15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droite 26">
            <a:extLst>
              <a:ext uri="{FF2B5EF4-FFF2-40B4-BE49-F238E27FC236}">
                <a16:creationId xmlns:a16="http://schemas.microsoft.com/office/drawing/2014/main" id="{B96014A4-699B-40F8-B2CB-E7A684C5DCDB}"/>
              </a:ext>
            </a:extLst>
          </p:cNvPr>
          <p:cNvSpPr/>
          <p:nvPr/>
        </p:nvSpPr>
        <p:spPr>
          <a:xfrm>
            <a:off x="3973261" y="5685089"/>
            <a:ext cx="209801" cy="159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ext Box 23">
            <a:extLst>
              <a:ext uri="{FF2B5EF4-FFF2-40B4-BE49-F238E27FC236}">
                <a16:creationId xmlns:a16="http://schemas.microsoft.com/office/drawing/2014/main" id="{E0097F3B-B752-4C06-818F-B3F81214000F}"/>
              </a:ext>
            </a:extLst>
          </p:cNvPr>
          <p:cNvSpPr txBox="1">
            <a:spLocks noChangeArrowheads="1"/>
          </p:cNvSpPr>
          <p:nvPr/>
        </p:nvSpPr>
        <p:spPr bwMode="auto">
          <a:xfrm>
            <a:off x="4183062" y="5497053"/>
            <a:ext cx="433228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B9FA"/>
              </a:buClr>
              <a:buSzPct val="150000"/>
              <a:buFont typeface="Wingdings" panose="05000000000000000000" pitchFamily="2" charset="2"/>
              <a:buNone/>
            </a:pPr>
            <a:r>
              <a:rPr lang="en-US" altLang="fr-FR" sz="900" dirty="0">
                <a:solidFill>
                  <a:srgbClr val="0070C0"/>
                </a:solidFill>
                <a:latin typeface="Trebuchet MS" panose="020B0603020202020204" pitchFamily="34" charset="0"/>
              </a:rPr>
              <a:t>Confocal laser Scanning Microscope (Zeiss LSM710) ; Trans epithelial resistance; </a:t>
            </a:r>
            <a:r>
              <a:rPr lang="en-US" altLang="fr-FR" sz="900" i="1" dirty="0">
                <a:solidFill>
                  <a:srgbClr val="0070C0"/>
                </a:solidFill>
                <a:latin typeface="Trebuchet MS" panose="020B0603020202020204" pitchFamily="34" charset="0"/>
              </a:rPr>
              <a:t>In vitro</a:t>
            </a:r>
            <a:r>
              <a:rPr lang="en-US" altLang="fr-FR" sz="900" dirty="0">
                <a:solidFill>
                  <a:srgbClr val="0070C0"/>
                </a:solidFill>
                <a:latin typeface="Trebuchet MS" panose="020B0603020202020204" pitchFamily="34" charset="0"/>
              </a:rPr>
              <a:t> toxicity models (</a:t>
            </a:r>
            <a:r>
              <a:rPr lang="en-US" altLang="fr-FR" sz="900" dirty="0" err="1">
                <a:solidFill>
                  <a:srgbClr val="0070C0"/>
                </a:solidFill>
                <a:latin typeface="Trebuchet MS" panose="020B0603020202020204" pitchFamily="34" charset="0"/>
              </a:rPr>
              <a:t>HaCaT</a:t>
            </a:r>
            <a:r>
              <a:rPr lang="en-US" altLang="fr-FR" sz="900" dirty="0">
                <a:solidFill>
                  <a:srgbClr val="0070C0"/>
                </a:solidFill>
                <a:latin typeface="Trebuchet MS" panose="020B0603020202020204" pitchFamily="34" charset="0"/>
              </a:rPr>
              <a:t>, keratinocytes, human </a:t>
            </a:r>
            <a:r>
              <a:rPr lang="en-US" altLang="fr-FR" sz="900" dirty="0" err="1">
                <a:solidFill>
                  <a:srgbClr val="0070C0"/>
                </a:solidFill>
                <a:latin typeface="Trebuchet MS" panose="020B0603020202020204" pitchFamily="34" charset="0"/>
              </a:rPr>
              <a:t>reconstructred</a:t>
            </a:r>
            <a:r>
              <a:rPr lang="en-US" altLang="fr-FR" sz="900" dirty="0">
                <a:solidFill>
                  <a:srgbClr val="0070C0"/>
                </a:solidFill>
                <a:latin typeface="Trebuchet MS" panose="020B0603020202020204" pitchFamily="34" charset="0"/>
              </a:rPr>
              <a:t> epithelium (RHE); skin explants; </a:t>
            </a:r>
            <a:r>
              <a:rPr lang="en-US" altLang="fr-FR" sz="900" i="1" dirty="0">
                <a:solidFill>
                  <a:srgbClr val="0070C0"/>
                </a:solidFill>
                <a:latin typeface="Trebuchet MS" panose="020B0603020202020204" pitchFamily="34" charset="0"/>
              </a:rPr>
              <a:t>C. elegans</a:t>
            </a:r>
            <a:r>
              <a:rPr lang="en-US" altLang="fr-FR" sz="900" dirty="0">
                <a:solidFill>
                  <a:srgbClr val="0070C0"/>
                </a:solidFill>
                <a:latin typeface="Trebuchet MS" panose="020B0603020202020204" pitchFamily="34" charset="0"/>
              </a:rPr>
              <a:t>, </a:t>
            </a:r>
            <a:r>
              <a:rPr lang="en-US" altLang="fr-FR" sz="900" i="1" dirty="0">
                <a:solidFill>
                  <a:srgbClr val="0070C0"/>
                </a:solidFill>
                <a:latin typeface="Trebuchet MS" panose="020B0603020202020204" pitchFamily="34" charset="0"/>
              </a:rPr>
              <a:t>D. </a:t>
            </a:r>
            <a:r>
              <a:rPr lang="en-US" altLang="fr-FR" sz="900" i="1" dirty="0" err="1">
                <a:solidFill>
                  <a:srgbClr val="0070C0"/>
                </a:solidFill>
                <a:latin typeface="Trebuchet MS" panose="020B0603020202020204" pitchFamily="34" charset="0"/>
              </a:rPr>
              <a:t>discoideum</a:t>
            </a:r>
            <a:r>
              <a:rPr lang="en-US" altLang="fr-FR" sz="900" i="1" dirty="0">
                <a:solidFill>
                  <a:srgbClr val="0070C0"/>
                </a:solidFill>
                <a:latin typeface="Trebuchet MS" panose="020B0603020202020204" pitchFamily="34" charset="0"/>
              </a:rPr>
              <a:t> …)</a:t>
            </a:r>
            <a:endParaRPr lang="en-US" altLang="fr-FR" sz="900" dirty="0">
              <a:solidFill>
                <a:srgbClr val="0070C0"/>
              </a:solidFill>
              <a:latin typeface="Trebuchet MS" panose="020B0603020202020204" pitchFamily="34" charset="0"/>
            </a:endParaRPr>
          </a:p>
        </p:txBody>
      </p:sp>
      <p:sp>
        <p:nvSpPr>
          <p:cNvPr id="30" name="ZoneTexte 29">
            <a:extLst>
              <a:ext uri="{FF2B5EF4-FFF2-40B4-BE49-F238E27FC236}">
                <a16:creationId xmlns:a16="http://schemas.microsoft.com/office/drawing/2014/main" id="{85E3C72E-660C-48A1-9D6E-C88565EB1DF7}"/>
              </a:ext>
            </a:extLst>
          </p:cNvPr>
          <p:cNvSpPr txBox="1"/>
          <p:nvPr/>
        </p:nvSpPr>
        <p:spPr>
          <a:xfrm>
            <a:off x="4242203" y="2893948"/>
            <a:ext cx="4957313" cy="507831"/>
          </a:xfrm>
          <a:prstGeom prst="rect">
            <a:avLst/>
          </a:prstGeom>
          <a:noFill/>
        </p:spPr>
        <p:txBody>
          <a:bodyPr wrap="square">
            <a:spAutoFit/>
          </a:bodyPr>
          <a:lstStyle/>
          <a:p>
            <a:r>
              <a:rPr lang="en-US" altLang="fr-FR" sz="900" dirty="0">
                <a:solidFill>
                  <a:srgbClr val="0070C0"/>
                </a:solidFill>
                <a:latin typeface="Trebuchet MS" panose="020B0603020202020204" pitchFamily="34" charset="0"/>
              </a:rPr>
              <a:t>Multimode Microplates Readers; </a:t>
            </a:r>
            <a:r>
              <a:rPr lang="en-US" altLang="fr-FR" sz="900" dirty="0" err="1">
                <a:solidFill>
                  <a:srgbClr val="0070C0"/>
                </a:solidFill>
                <a:latin typeface="Trebuchet MS" panose="020B0603020202020204" pitchFamily="34" charset="0"/>
              </a:rPr>
              <a:t>Microcosmes</a:t>
            </a:r>
            <a:r>
              <a:rPr lang="en-US" altLang="fr-FR" sz="900" dirty="0">
                <a:solidFill>
                  <a:srgbClr val="0070C0"/>
                </a:solidFill>
                <a:latin typeface="Trebuchet MS" panose="020B0603020202020204" pitchFamily="34" charset="0"/>
              </a:rPr>
              <a:t>; Anaerobic Workstation; Anaerobic </a:t>
            </a:r>
            <a:r>
              <a:rPr lang="en-US" altLang="fr-FR" sz="900" dirty="0" err="1">
                <a:solidFill>
                  <a:srgbClr val="0070C0"/>
                </a:solidFill>
                <a:latin typeface="Trebuchet MS" panose="020B0603020202020204" pitchFamily="34" charset="0"/>
              </a:rPr>
              <a:t>Thermostated</a:t>
            </a:r>
            <a:r>
              <a:rPr lang="en-US" altLang="fr-FR" sz="900" dirty="0">
                <a:solidFill>
                  <a:srgbClr val="0070C0"/>
                </a:solidFill>
                <a:latin typeface="Trebuchet MS" panose="020B0603020202020204" pitchFamily="34" charset="0"/>
              </a:rPr>
              <a:t> Tensiometer; L2 level Safety rooms; 100K</a:t>
            </a:r>
            <a:r>
              <a:rPr lang="en-US" altLang="fr-FR" sz="900" i="1" dirty="0">
                <a:solidFill>
                  <a:srgbClr val="0070C0"/>
                </a:solidFill>
                <a:latin typeface="Trebuchet MS" panose="020B0603020202020204" pitchFamily="34" charset="0"/>
              </a:rPr>
              <a:t>g</a:t>
            </a:r>
            <a:r>
              <a:rPr lang="en-US" altLang="fr-FR" sz="900" dirty="0">
                <a:solidFill>
                  <a:srgbClr val="0070C0"/>
                </a:solidFill>
                <a:latin typeface="Trebuchet MS" panose="020B0603020202020204" pitchFamily="34" charset="0"/>
              </a:rPr>
              <a:t> Ultra-centrifuge; QRT-PCR; Automated Bacterial growth and biofilm formation robotic system</a:t>
            </a:r>
          </a:p>
        </p:txBody>
      </p:sp>
      <p:sp>
        <p:nvSpPr>
          <p:cNvPr id="31" name="ZoneTexte 30">
            <a:extLst>
              <a:ext uri="{FF2B5EF4-FFF2-40B4-BE49-F238E27FC236}">
                <a16:creationId xmlns:a16="http://schemas.microsoft.com/office/drawing/2014/main" id="{C05C7B33-1B0D-423F-8509-4B1078EC0C1A}"/>
              </a:ext>
            </a:extLst>
          </p:cNvPr>
          <p:cNvSpPr txBox="1"/>
          <p:nvPr/>
        </p:nvSpPr>
        <p:spPr>
          <a:xfrm>
            <a:off x="4242202" y="3586721"/>
            <a:ext cx="4957313" cy="369332"/>
          </a:xfrm>
          <a:prstGeom prst="rect">
            <a:avLst/>
          </a:prstGeom>
          <a:noFill/>
        </p:spPr>
        <p:txBody>
          <a:bodyPr wrap="square">
            <a:spAutoFit/>
          </a:bodyPr>
          <a:lstStyle/>
          <a:p>
            <a:r>
              <a:rPr lang="en-US" altLang="fr-FR" sz="900" dirty="0">
                <a:solidFill>
                  <a:srgbClr val="0070C0"/>
                </a:solidFill>
                <a:latin typeface="Trebuchet MS" panose="020B0603020202020204" pitchFamily="34" charset="0"/>
              </a:rPr>
              <a:t>Microfluidic organ-on-chip system (Gut-Skin system); Flow cytometer (long wave IR detection)</a:t>
            </a:r>
          </a:p>
        </p:txBody>
      </p:sp>
      <p:sp>
        <p:nvSpPr>
          <p:cNvPr id="33" name="ZoneTexte 32">
            <a:extLst>
              <a:ext uri="{FF2B5EF4-FFF2-40B4-BE49-F238E27FC236}">
                <a16:creationId xmlns:a16="http://schemas.microsoft.com/office/drawing/2014/main" id="{15634BC9-A582-4F11-8B45-B381A6EF69D1}"/>
              </a:ext>
            </a:extLst>
          </p:cNvPr>
          <p:cNvSpPr txBox="1"/>
          <p:nvPr/>
        </p:nvSpPr>
        <p:spPr>
          <a:xfrm>
            <a:off x="4183062" y="4161953"/>
            <a:ext cx="4572000" cy="507831"/>
          </a:xfrm>
          <a:prstGeom prst="rect">
            <a:avLst/>
          </a:prstGeom>
          <a:noFill/>
        </p:spPr>
        <p:txBody>
          <a:bodyPr wrap="square">
            <a:spAutoFit/>
          </a:bodyPr>
          <a:lstStyle/>
          <a:p>
            <a:r>
              <a:rPr lang="en-US" altLang="fr-FR" sz="900" dirty="0">
                <a:solidFill>
                  <a:srgbClr val="0070C0"/>
                </a:solidFill>
                <a:latin typeface="Trebuchet MS" panose="020B0603020202020204" pitchFamily="34" charset="0"/>
              </a:rPr>
              <a:t>MALDI-TOF/TOF mass spectrometer with </a:t>
            </a:r>
            <a:r>
              <a:rPr lang="en-US" altLang="fr-FR" sz="900" dirty="0" err="1">
                <a:solidFill>
                  <a:srgbClr val="0070C0"/>
                </a:solidFill>
                <a:latin typeface="Trebuchet MS" panose="020B0603020202020204" pitchFamily="34" charset="0"/>
              </a:rPr>
              <a:t>Biotyper</a:t>
            </a:r>
            <a:r>
              <a:rPr lang="en-US" altLang="fr-FR" sz="900" dirty="0">
                <a:solidFill>
                  <a:srgbClr val="0070C0"/>
                </a:solidFill>
                <a:latin typeface="Trebuchet MS" panose="020B0603020202020204" pitchFamily="34" charset="0"/>
              </a:rPr>
              <a:t>® identification system; Digital PCR; </a:t>
            </a:r>
            <a:r>
              <a:rPr lang="en-US" altLang="fr-FR" sz="900" dirty="0" err="1">
                <a:solidFill>
                  <a:srgbClr val="0070C0"/>
                </a:solidFill>
                <a:latin typeface="Trebuchet MS" panose="020B0603020202020204" pitchFamily="34" charset="0"/>
              </a:rPr>
              <a:t>QiaCub</a:t>
            </a:r>
            <a:r>
              <a:rPr lang="en-US" altLang="fr-FR" sz="900" dirty="0">
                <a:solidFill>
                  <a:srgbClr val="0070C0"/>
                </a:solidFill>
                <a:latin typeface="Trebuchet MS" panose="020B0603020202020204" pitchFamily="34" charset="0"/>
              </a:rPr>
              <a:t> automated DNA-RNA extractor; </a:t>
            </a:r>
            <a:r>
              <a:rPr lang="fr-FR" altLang="fr-FR" sz="900" dirty="0">
                <a:solidFill>
                  <a:srgbClr val="0070C0"/>
                </a:solidFill>
                <a:latin typeface="Trebuchet MS" panose="020B0603020202020204" pitchFamily="34" charset="0"/>
              </a:rPr>
              <a:t>NGS2 (</a:t>
            </a:r>
            <a:r>
              <a:rPr lang="fr-FR" altLang="fr-FR" sz="900" dirty="0" err="1">
                <a:solidFill>
                  <a:srgbClr val="0070C0"/>
                </a:solidFill>
                <a:latin typeface="Trebuchet MS" panose="020B0603020202020204" pitchFamily="34" charset="0"/>
              </a:rPr>
              <a:t>MiSeq</a:t>
            </a:r>
            <a:r>
              <a:rPr lang="fr-FR" altLang="fr-FR" sz="900" dirty="0">
                <a:solidFill>
                  <a:srgbClr val="0070C0"/>
                </a:solidFill>
                <a:latin typeface="Trebuchet MS" panose="020B0603020202020204" pitchFamily="34" charset="0"/>
              </a:rPr>
              <a:t>) and NGS3 (</a:t>
            </a:r>
            <a:r>
              <a:rPr lang="fr-FR" altLang="fr-FR" sz="900" dirty="0" err="1">
                <a:solidFill>
                  <a:srgbClr val="0070C0"/>
                </a:solidFill>
                <a:latin typeface="Trebuchet MS" panose="020B0603020202020204" pitchFamily="34" charset="0"/>
              </a:rPr>
              <a:t>MinION</a:t>
            </a:r>
            <a:r>
              <a:rPr lang="fr-FR" altLang="fr-FR" sz="900" dirty="0">
                <a:solidFill>
                  <a:srgbClr val="0070C0"/>
                </a:solidFill>
                <a:latin typeface="Trebuchet MS" panose="020B0603020202020204" pitchFamily="34" charset="0"/>
              </a:rPr>
              <a:t>) DNA-RNA </a:t>
            </a:r>
            <a:r>
              <a:rPr lang="fr-FR" altLang="fr-FR" sz="900" dirty="0" err="1">
                <a:solidFill>
                  <a:srgbClr val="0070C0"/>
                </a:solidFill>
                <a:latin typeface="Trebuchet MS" panose="020B0603020202020204" pitchFamily="34" charset="0"/>
              </a:rPr>
              <a:t>sequensing</a:t>
            </a:r>
            <a:r>
              <a:rPr lang="fr-FR" altLang="fr-FR" sz="900" dirty="0">
                <a:solidFill>
                  <a:srgbClr val="0070C0"/>
                </a:solidFill>
                <a:latin typeface="Trebuchet MS" panose="020B0603020202020204" pitchFamily="34" charset="0"/>
              </a:rPr>
              <a:t> </a:t>
            </a:r>
            <a:r>
              <a:rPr lang="fr-FR" altLang="fr-FR" sz="900" dirty="0" err="1">
                <a:solidFill>
                  <a:srgbClr val="0070C0"/>
                </a:solidFill>
                <a:latin typeface="Trebuchet MS" panose="020B0603020202020204" pitchFamily="34" charset="0"/>
              </a:rPr>
              <a:t>systems</a:t>
            </a:r>
            <a:r>
              <a:rPr lang="fr-FR" altLang="fr-FR" sz="900" dirty="0">
                <a:solidFill>
                  <a:srgbClr val="0070C0"/>
                </a:solidFill>
                <a:latin typeface="Trebuchet MS" panose="020B0603020202020204" pitchFamily="34" charset="0"/>
              </a:rPr>
              <a:t> plus </a:t>
            </a:r>
            <a:r>
              <a:rPr lang="fr-FR" altLang="fr-FR" sz="900" dirty="0" err="1">
                <a:solidFill>
                  <a:srgbClr val="0070C0"/>
                </a:solidFill>
                <a:latin typeface="Trebuchet MS" panose="020B0603020202020204" pitchFamily="34" charset="0"/>
              </a:rPr>
              <a:t>bioinformatic</a:t>
            </a:r>
            <a:r>
              <a:rPr lang="fr-FR" altLang="fr-FR" sz="900" dirty="0">
                <a:solidFill>
                  <a:srgbClr val="0070C0"/>
                </a:solidFill>
                <a:latin typeface="Trebuchet MS" panose="020B0603020202020204" pitchFamily="34" charset="0"/>
              </a:rPr>
              <a:t> </a:t>
            </a:r>
            <a:r>
              <a:rPr lang="fr-FR" altLang="fr-FR" sz="900" dirty="0" err="1">
                <a:solidFill>
                  <a:srgbClr val="0070C0"/>
                </a:solidFill>
                <a:latin typeface="Trebuchet MS" panose="020B0603020202020204" pitchFamily="34" charset="0"/>
              </a:rPr>
              <a:t>means</a:t>
            </a:r>
            <a:r>
              <a:rPr lang="fr-FR" altLang="fr-FR" sz="900" dirty="0">
                <a:solidFill>
                  <a:srgbClr val="0070C0"/>
                </a:solidFill>
                <a:latin typeface="Trebuchet MS" panose="020B0603020202020204" pitchFamily="34" charset="0"/>
              </a:rPr>
              <a:t>.</a:t>
            </a:r>
            <a:endParaRPr lang="fr-FR" sz="900" dirty="0">
              <a:solidFill>
                <a:srgbClr val="0070C0"/>
              </a:solidFill>
            </a:endParaRPr>
          </a:p>
        </p:txBody>
      </p:sp>
      <p:sp>
        <p:nvSpPr>
          <p:cNvPr id="37" name="ZoneTexte 36">
            <a:extLst>
              <a:ext uri="{FF2B5EF4-FFF2-40B4-BE49-F238E27FC236}">
                <a16:creationId xmlns:a16="http://schemas.microsoft.com/office/drawing/2014/main" id="{FEFDB200-F61F-4DA2-A4BB-8AC578FB205D}"/>
              </a:ext>
            </a:extLst>
          </p:cNvPr>
          <p:cNvSpPr txBox="1"/>
          <p:nvPr/>
        </p:nvSpPr>
        <p:spPr>
          <a:xfrm>
            <a:off x="4183062" y="4883689"/>
            <a:ext cx="4572000" cy="369332"/>
          </a:xfrm>
          <a:prstGeom prst="rect">
            <a:avLst/>
          </a:prstGeom>
          <a:noFill/>
        </p:spPr>
        <p:txBody>
          <a:bodyPr wrap="square">
            <a:spAutoFit/>
          </a:bodyPr>
          <a:lstStyle/>
          <a:p>
            <a:pPr>
              <a:buClr>
                <a:srgbClr val="00B9FA"/>
              </a:buClr>
              <a:buSzPct val="150000"/>
              <a:buFont typeface="Wingdings" panose="05000000000000000000" pitchFamily="2" charset="2"/>
              <a:buNone/>
            </a:pPr>
            <a:r>
              <a:rPr lang="en-US" altLang="fr-FR" sz="900" dirty="0">
                <a:solidFill>
                  <a:srgbClr val="0070C0"/>
                </a:solidFill>
                <a:latin typeface="Trebuchet MS" panose="020B0603020202020204" pitchFamily="34" charset="0"/>
              </a:rPr>
              <a:t>Surface Plasmon Resonance system (</a:t>
            </a:r>
            <a:r>
              <a:rPr lang="en-US" altLang="fr-FR" sz="900" dirty="0" err="1">
                <a:solidFill>
                  <a:srgbClr val="0070C0"/>
                </a:solidFill>
                <a:latin typeface="Trebuchet MS" panose="020B0603020202020204" pitchFamily="34" charset="0"/>
              </a:rPr>
              <a:t>SPRi-PlexII</a:t>
            </a:r>
            <a:r>
              <a:rPr lang="en-US" altLang="fr-FR" sz="900" dirty="0">
                <a:solidFill>
                  <a:srgbClr val="0070C0"/>
                </a:solidFill>
                <a:latin typeface="Trebuchet MS" panose="020B0603020202020204" pitchFamily="34" charset="0"/>
              </a:rPr>
              <a:t>); Spotter ; 3D computer modeling system; Microscale Thermophoresis</a:t>
            </a:r>
          </a:p>
        </p:txBody>
      </p:sp>
      <p:pic>
        <p:nvPicPr>
          <p:cNvPr id="29" name="Image 1">
            <a:extLst>
              <a:ext uri="{FF2B5EF4-FFF2-40B4-BE49-F238E27FC236}">
                <a16:creationId xmlns:a16="http://schemas.microsoft.com/office/drawing/2014/main" id="{1C6A8927-B23E-4291-8EFC-324898BF79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386" y="3962138"/>
            <a:ext cx="911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9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714D30D-4FF0-48AF-8DFF-1B4E4C795902}"/>
              </a:ext>
            </a:extLst>
          </p:cNvPr>
          <p:cNvSpPr>
            <a:spLocks noGrp="1"/>
          </p:cNvSpPr>
          <p:nvPr>
            <p:ph type="sldNum" sz="quarter" idx="12"/>
          </p:nvPr>
        </p:nvSpPr>
        <p:spPr/>
        <p:txBody>
          <a:bodyPr/>
          <a:lstStyle/>
          <a:p>
            <a:fld id="{FE803179-E33D-4A20-B95E-7A381C7622C4}" type="slidenum">
              <a:rPr lang="fr-FR" smtClean="0"/>
              <a:t>4</a:t>
            </a:fld>
            <a:endParaRPr lang="fr-FR"/>
          </a:p>
        </p:txBody>
      </p:sp>
      <p:sp>
        <p:nvSpPr>
          <p:cNvPr id="6" name="Text Box 5">
            <a:extLst>
              <a:ext uri="{FF2B5EF4-FFF2-40B4-BE49-F238E27FC236}">
                <a16:creationId xmlns:a16="http://schemas.microsoft.com/office/drawing/2014/main" id="{44000710-9159-44D7-90C7-2595710446AD}"/>
              </a:ext>
            </a:extLst>
          </p:cNvPr>
          <p:cNvSpPr txBox="1">
            <a:spLocks noChangeArrowheads="1"/>
          </p:cNvSpPr>
          <p:nvPr/>
        </p:nvSpPr>
        <p:spPr bwMode="auto">
          <a:xfrm>
            <a:off x="145166" y="685481"/>
            <a:ext cx="8853668" cy="1231106"/>
          </a:xfrm>
          <a:prstGeom prst="rect">
            <a:avLst/>
          </a:prstGeom>
          <a:solidFill>
            <a:schemeClr val="bg1"/>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0000FF"/>
                </a:solidFill>
                <a:effectLst>
                  <a:outerShdw blurRad="38100" dist="38100" dir="2700000" algn="tl">
                    <a:srgbClr val="000000">
                      <a:alpha val="43137"/>
                    </a:srgbClr>
                  </a:outerShdw>
                </a:effectLst>
                <a:latin typeface="+mn-lt"/>
              </a:rPr>
              <a:t>Nous pouvons travailler sur de multiples modèles microbiens (seuls ou en </a:t>
            </a:r>
            <a:r>
              <a:rPr lang="fr-FR" altLang="fr-FR" sz="1800" b="1" dirty="0" err="1">
                <a:solidFill>
                  <a:srgbClr val="0000FF"/>
                </a:solidFill>
                <a:effectLst>
                  <a:outerShdw blurRad="38100" dist="38100" dir="2700000" algn="tl">
                    <a:srgbClr val="000000">
                      <a:alpha val="43137"/>
                    </a:srgbClr>
                  </a:outerShdw>
                </a:effectLst>
                <a:latin typeface="+mn-lt"/>
              </a:rPr>
              <a:t>co-culture</a:t>
            </a:r>
            <a:r>
              <a:rPr lang="fr-FR" altLang="fr-FR" sz="1800" b="1" dirty="0">
                <a:solidFill>
                  <a:srgbClr val="0000FF"/>
                </a:solidFill>
                <a:effectLst>
                  <a:outerShdw blurRad="38100" dist="38100" dir="2700000" algn="tl">
                    <a:srgbClr val="000000">
                      <a:alpha val="43137"/>
                    </a:srgbClr>
                  </a:outerShdw>
                </a:effectLst>
                <a:latin typeface="+mn-lt"/>
              </a:rPr>
              <a:t>) </a:t>
            </a:r>
            <a:endParaRPr lang="fr-FR" altLang="fr-FR" sz="1800" b="1" i="1" dirty="0">
              <a:solidFill>
                <a:srgbClr val="FF0000"/>
              </a:solidFill>
              <a:effectLst>
                <a:outerShdw blurRad="38100" dist="38100" dir="2700000" algn="tl">
                  <a:srgbClr val="000000">
                    <a:alpha val="43137"/>
                  </a:srgbClr>
                </a:outerShdw>
              </a:effectLst>
              <a:latin typeface="+mn-lt"/>
            </a:endParaRPr>
          </a:p>
          <a:p>
            <a:pPr algn="ctr" eaLnBrk="1" hangingPunct="1">
              <a:spcBef>
                <a:spcPct val="0"/>
              </a:spcBef>
              <a:buFontTx/>
              <a:buNone/>
            </a:pPr>
            <a:r>
              <a:rPr lang="fr-FR" altLang="fr-FR" sz="1400" b="1" i="1" dirty="0" err="1">
                <a:solidFill>
                  <a:srgbClr val="FF0000"/>
                </a:solidFill>
                <a:effectLst>
                  <a:outerShdw blurRad="38100" dist="38100" dir="2700000" algn="tl">
                    <a:srgbClr val="000000">
                      <a:alpha val="43137"/>
                    </a:srgbClr>
                  </a:outerShdw>
                </a:effectLst>
                <a:latin typeface="Arial" panose="020B0604020202020204" pitchFamily="34" charset="0"/>
              </a:rPr>
              <a:t>B</a:t>
            </a:r>
            <a:r>
              <a:rPr lang="fr-FR" altLang="fr-FR" sz="1400" b="1" i="1" dirty="0" err="1">
                <a:solidFill>
                  <a:srgbClr val="FF0000"/>
                </a:solidFill>
                <a:latin typeface="Arial" panose="020B0604020202020204" pitchFamily="34" charset="0"/>
              </a:rPr>
              <a:t>acteries</a:t>
            </a:r>
            <a:r>
              <a:rPr lang="fr-FR" altLang="fr-FR" sz="1400" b="1" i="1" dirty="0">
                <a:solidFill>
                  <a:srgbClr val="FF0000"/>
                </a:solidFill>
                <a:latin typeface="Arial" panose="020B0604020202020204" pitchFamily="34" charset="0"/>
              </a:rPr>
              <a:t> </a:t>
            </a:r>
            <a:r>
              <a:rPr lang="fr-FR" altLang="fr-FR" sz="1200" b="1" i="1" dirty="0">
                <a:solidFill>
                  <a:srgbClr val="FF0000"/>
                </a:solidFill>
                <a:latin typeface="Arial" panose="020B0604020202020204" pitchFamily="34" charset="0"/>
              </a:rPr>
              <a:t>:</a:t>
            </a:r>
            <a:r>
              <a:rPr lang="fr-FR" altLang="fr-FR" sz="1200" b="1" i="1" dirty="0">
                <a:latin typeface="Arial" panose="020B0604020202020204" pitchFamily="34" charset="0"/>
              </a:rPr>
              <a:t> </a:t>
            </a:r>
            <a:r>
              <a:rPr lang="fr-FR" altLang="fr-FR" sz="1100" b="1" i="1" dirty="0">
                <a:latin typeface="Arial" panose="020B0604020202020204" pitchFamily="34" charset="0"/>
              </a:rPr>
              <a:t>Staphylococcus, </a:t>
            </a:r>
            <a:r>
              <a:rPr lang="fr-FR" altLang="fr-FR" sz="1100" b="1" i="1" dirty="0" err="1">
                <a:latin typeface="Arial" panose="020B0604020202020204" pitchFamily="34" charset="0"/>
              </a:rPr>
              <a:t>Cutibacteria</a:t>
            </a:r>
            <a:r>
              <a:rPr lang="fr-FR" altLang="fr-FR" sz="1100" b="1" i="1" dirty="0">
                <a:latin typeface="Arial" panose="020B0604020202020204" pitchFamily="34" charset="0"/>
              </a:rPr>
              <a:t>, </a:t>
            </a:r>
            <a:r>
              <a:rPr lang="fr-FR" altLang="fr-FR" sz="1100" b="1" i="1" dirty="0" err="1">
                <a:latin typeface="Arial" panose="020B0604020202020204" pitchFamily="34" charset="0"/>
              </a:rPr>
              <a:t>Staphyloccus</a:t>
            </a:r>
            <a:r>
              <a:rPr lang="fr-FR" altLang="fr-FR" sz="1100" b="1" i="1" dirty="0">
                <a:latin typeface="Arial" panose="020B0604020202020204" pitchFamily="34" charset="0"/>
              </a:rPr>
              <a:t>, Micrococcus, </a:t>
            </a:r>
            <a:r>
              <a:rPr lang="fr-FR" altLang="fr-FR" sz="1100" b="1" i="1" dirty="0" err="1">
                <a:latin typeface="Arial" panose="020B0604020202020204" pitchFamily="34" charset="0"/>
              </a:rPr>
              <a:t>Corynebacteria</a:t>
            </a:r>
            <a:r>
              <a:rPr lang="fr-FR" altLang="fr-FR" sz="1100" b="1" i="1" dirty="0">
                <a:latin typeface="Arial" panose="020B0604020202020204" pitchFamily="34" charset="0"/>
              </a:rPr>
              <a:t>, Bacillus, Pseudomonas, Lactobacillus… </a:t>
            </a:r>
          </a:p>
          <a:p>
            <a:pPr algn="ctr" eaLnBrk="1" hangingPunct="1">
              <a:spcBef>
                <a:spcPct val="0"/>
              </a:spcBef>
              <a:buFontTx/>
              <a:buNone/>
            </a:pPr>
            <a:r>
              <a:rPr lang="fr-FR" altLang="fr-FR" sz="1400" b="1" i="1" dirty="0">
                <a:solidFill>
                  <a:srgbClr val="FF0000"/>
                </a:solidFill>
                <a:latin typeface="Arial" panose="020B0604020202020204" pitchFamily="34" charset="0"/>
              </a:rPr>
              <a:t>Levures &amp; Champignons:  </a:t>
            </a:r>
            <a:r>
              <a:rPr lang="fr-FR" altLang="fr-FR" sz="1100" b="1" i="1" dirty="0" err="1">
                <a:latin typeface="Arial" panose="020B0604020202020204" pitchFamily="34" charset="0"/>
              </a:rPr>
              <a:t>Malassezia</a:t>
            </a:r>
            <a:r>
              <a:rPr lang="fr-FR" altLang="fr-FR" sz="1100" b="1" i="1" dirty="0">
                <a:latin typeface="Arial" panose="020B0604020202020204" pitchFamily="34" charset="0"/>
              </a:rPr>
              <a:t>, Candida</a:t>
            </a:r>
          </a:p>
          <a:p>
            <a:pPr algn="ctr" eaLnBrk="1" hangingPunct="1">
              <a:spcBef>
                <a:spcPct val="0"/>
              </a:spcBef>
              <a:buFontTx/>
              <a:buNone/>
            </a:pPr>
            <a:r>
              <a:rPr lang="fr-FR" altLang="fr-FR" sz="1400" b="1" i="1" dirty="0" err="1">
                <a:solidFill>
                  <a:srgbClr val="FF0000"/>
                </a:solidFill>
                <a:latin typeface="Arial" panose="020B0604020202020204" pitchFamily="34" charset="0"/>
              </a:rPr>
              <a:t>Archeae</a:t>
            </a:r>
            <a:r>
              <a:rPr lang="fr-FR" altLang="fr-FR" sz="1400" b="1" i="1" dirty="0">
                <a:solidFill>
                  <a:srgbClr val="FF0000"/>
                </a:solidFill>
                <a:latin typeface="Arial" panose="020B0604020202020204" pitchFamily="34" charset="0"/>
              </a:rPr>
              <a:t>: </a:t>
            </a:r>
            <a:r>
              <a:rPr lang="fr-FR" altLang="fr-FR" sz="1100" b="1" i="1" dirty="0">
                <a:latin typeface="+mn-lt"/>
              </a:rPr>
              <a:t>Identification NGS, croissance si cultivable ?</a:t>
            </a:r>
          </a:p>
          <a:p>
            <a:pPr algn="ctr" eaLnBrk="1" hangingPunct="1">
              <a:spcBef>
                <a:spcPct val="0"/>
              </a:spcBef>
              <a:buFontTx/>
              <a:buNone/>
            </a:pPr>
            <a:r>
              <a:rPr lang="fr-FR" altLang="fr-FR" sz="1400" b="1" i="1" dirty="0">
                <a:solidFill>
                  <a:srgbClr val="FF0000"/>
                </a:solidFill>
                <a:latin typeface="Arial" panose="020B0604020202020204" pitchFamily="34" charset="0"/>
                <a:cs typeface="Arial" panose="020B0604020202020204" pitchFamily="34" charset="0"/>
              </a:rPr>
              <a:t>Bactériophages</a:t>
            </a:r>
          </a:p>
        </p:txBody>
      </p:sp>
      <p:pic>
        <p:nvPicPr>
          <p:cNvPr id="11" name="Image 49">
            <a:extLst>
              <a:ext uri="{FF2B5EF4-FFF2-40B4-BE49-F238E27FC236}">
                <a16:creationId xmlns:a16="http://schemas.microsoft.com/office/drawing/2014/main" id="{33FBE9C8-FE45-405D-AB34-31C4BD675B10}"/>
              </a:ext>
            </a:extLst>
          </p:cNvPr>
          <p:cNvPicPr/>
          <p:nvPr/>
        </p:nvPicPr>
        <p:blipFill>
          <a:blip r:embed="rId2"/>
          <a:srcRect l="20814" b="9506"/>
          <a:stretch/>
        </p:blipFill>
        <p:spPr>
          <a:xfrm rot="5400000">
            <a:off x="2916678" y="-2908399"/>
            <a:ext cx="738851" cy="6563931"/>
          </a:xfrm>
          <a:prstGeom prst="rect">
            <a:avLst/>
          </a:prstGeom>
          <a:ln w="0">
            <a:noFill/>
          </a:ln>
        </p:spPr>
      </p:pic>
      <p:pic>
        <p:nvPicPr>
          <p:cNvPr id="12" name="Image 11">
            <a:extLst>
              <a:ext uri="{FF2B5EF4-FFF2-40B4-BE49-F238E27FC236}">
                <a16:creationId xmlns:a16="http://schemas.microsoft.com/office/drawing/2014/main" id="{8A7185AA-3617-4528-BE21-6877FC1C3EC7}"/>
              </a:ext>
            </a:extLst>
          </p:cNvPr>
          <p:cNvPicPr>
            <a:picLocks noChangeAspect="1"/>
          </p:cNvPicPr>
          <p:nvPr/>
        </p:nvPicPr>
        <p:blipFill>
          <a:blip r:embed="rId3"/>
          <a:stretch>
            <a:fillRect/>
          </a:stretch>
        </p:blipFill>
        <p:spPr>
          <a:xfrm flipH="1" flipV="1">
            <a:off x="2575932" y="6115009"/>
            <a:ext cx="6568068" cy="742991"/>
          </a:xfrm>
          <a:prstGeom prst="rect">
            <a:avLst/>
          </a:prstGeom>
        </p:spPr>
      </p:pic>
      <p:pic>
        <p:nvPicPr>
          <p:cNvPr id="13" name="Image 43">
            <a:extLst>
              <a:ext uri="{FF2B5EF4-FFF2-40B4-BE49-F238E27FC236}">
                <a16:creationId xmlns:a16="http://schemas.microsoft.com/office/drawing/2014/main" id="{B74D297C-39CC-4420-88A1-808568FC51BF}"/>
              </a:ext>
            </a:extLst>
          </p:cNvPr>
          <p:cNvPicPr/>
          <p:nvPr/>
        </p:nvPicPr>
        <p:blipFill>
          <a:blip r:embed="rId4"/>
          <a:srcRect l="7574" t="13333" r="10313" b="12741"/>
          <a:stretch/>
        </p:blipFill>
        <p:spPr>
          <a:xfrm>
            <a:off x="6568069" y="61261"/>
            <a:ext cx="2101310" cy="540706"/>
          </a:xfrm>
          <a:prstGeom prst="rect">
            <a:avLst/>
          </a:prstGeom>
          <a:ln w="0">
            <a:noFill/>
          </a:ln>
        </p:spPr>
      </p:pic>
      <p:sp>
        <p:nvSpPr>
          <p:cNvPr id="15" name="Text Box 5">
            <a:extLst>
              <a:ext uri="{FF2B5EF4-FFF2-40B4-BE49-F238E27FC236}">
                <a16:creationId xmlns:a16="http://schemas.microsoft.com/office/drawing/2014/main" id="{3D04D8D6-7532-493D-BD95-2599B4D74D52}"/>
              </a:ext>
            </a:extLst>
          </p:cNvPr>
          <p:cNvSpPr txBox="1">
            <a:spLocks noChangeArrowheads="1"/>
          </p:cNvSpPr>
          <p:nvPr/>
        </p:nvSpPr>
        <p:spPr bwMode="auto">
          <a:xfrm>
            <a:off x="0" y="1973263"/>
            <a:ext cx="8751571" cy="369332"/>
          </a:xfrm>
          <a:prstGeom prst="rect">
            <a:avLst/>
          </a:prstGeom>
          <a:solidFill>
            <a:schemeClr val="bg1"/>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i="1" dirty="0">
                <a:solidFill>
                  <a:srgbClr val="0000FF"/>
                </a:solidFill>
                <a:effectLst>
                  <a:outerShdw blurRad="38100" dist="38100" dir="2700000" algn="tl">
                    <a:srgbClr val="000000">
                      <a:alpha val="43137"/>
                    </a:srgbClr>
                  </a:outerShdw>
                </a:effectLst>
                <a:latin typeface="+mn-lt"/>
              </a:rPr>
              <a:t>Et aborder </a:t>
            </a:r>
            <a:r>
              <a:rPr lang="fr-FR" altLang="fr-FR" sz="1800" b="1" i="1" dirty="0" err="1">
                <a:solidFill>
                  <a:srgbClr val="0000FF"/>
                </a:solidFill>
                <a:effectLst>
                  <a:outerShdw blurRad="38100" dist="38100" dir="2700000" algn="tl">
                    <a:srgbClr val="000000">
                      <a:alpha val="43137"/>
                    </a:srgbClr>
                  </a:outerShdw>
                </a:effectLst>
                <a:latin typeface="+mn-lt"/>
              </a:rPr>
              <a:t>differentes</a:t>
            </a:r>
            <a:r>
              <a:rPr lang="fr-FR" altLang="fr-FR" sz="1800" b="1" i="1" dirty="0">
                <a:solidFill>
                  <a:srgbClr val="0000FF"/>
                </a:solidFill>
                <a:effectLst>
                  <a:outerShdw blurRad="38100" dist="38100" dir="2700000" algn="tl">
                    <a:srgbClr val="000000">
                      <a:alpha val="43137"/>
                    </a:srgbClr>
                  </a:outerShdw>
                </a:effectLst>
                <a:latin typeface="+mn-lt"/>
              </a:rPr>
              <a:t> questions telles que</a:t>
            </a:r>
            <a:endParaRPr lang="fr-FR" altLang="fr-FR" sz="1400" b="1" i="1" dirty="0">
              <a:latin typeface="+mn-lt"/>
            </a:endParaRPr>
          </a:p>
        </p:txBody>
      </p:sp>
      <p:sp>
        <p:nvSpPr>
          <p:cNvPr id="7" name="Flèche vers le bas 36">
            <a:extLst>
              <a:ext uri="{FF2B5EF4-FFF2-40B4-BE49-F238E27FC236}">
                <a16:creationId xmlns:a16="http://schemas.microsoft.com/office/drawing/2014/main" id="{57A9E08D-52F5-47DF-8616-C760C806512C}"/>
              </a:ext>
            </a:extLst>
          </p:cNvPr>
          <p:cNvSpPr/>
          <p:nvPr/>
        </p:nvSpPr>
        <p:spPr>
          <a:xfrm>
            <a:off x="4043617" y="2429053"/>
            <a:ext cx="473725" cy="215005"/>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BC741CD-36A8-448E-8862-C172C4A1CCB8}"/>
              </a:ext>
            </a:extLst>
          </p:cNvPr>
          <p:cNvSpPr txBox="1"/>
          <p:nvPr/>
        </p:nvSpPr>
        <p:spPr>
          <a:xfrm>
            <a:off x="380966" y="2576151"/>
            <a:ext cx="8646470" cy="1200329"/>
          </a:xfrm>
          <a:prstGeom prst="rect">
            <a:avLst/>
          </a:prstGeom>
          <a:noFill/>
        </p:spPr>
        <p:txBody>
          <a:bodyPr wrap="none" rtlCol="0">
            <a:spAutoFit/>
          </a:bodyPr>
          <a:lstStyle/>
          <a:p>
            <a:r>
              <a:rPr lang="fr-FR" b="1" dirty="0">
                <a:solidFill>
                  <a:srgbClr val="0000FF"/>
                </a:solidFill>
              </a:rPr>
              <a:t>I – Innocuité des Cosmétiques / Conservateurs </a:t>
            </a:r>
          </a:p>
          <a:p>
            <a:r>
              <a:rPr lang="fr-FR" dirty="0">
                <a:sym typeface="Wingdings" panose="05000000000000000000" pitchFamily="2" charset="2"/>
              </a:rPr>
              <a:t> Stabilité du microbiote cutané (Croissance d’espèces représentatives / NGS)</a:t>
            </a:r>
          </a:p>
          <a:p>
            <a:pPr marL="285750" indent="-285750">
              <a:buFont typeface="Wingdings" panose="05000000000000000000" pitchFamily="2" charset="2"/>
              <a:buChar char="à"/>
            </a:pPr>
            <a:r>
              <a:rPr lang="fr-FR" dirty="0">
                <a:sym typeface="Wingdings" panose="05000000000000000000" pitchFamily="2" charset="2"/>
              </a:rPr>
              <a:t>Absence d’effet sur la virulence (Cytotoxicité, Inflammation, Facteurs de Virulence..)</a:t>
            </a:r>
          </a:p>
          <a:p>
            <a:pPr marL="285750" indent="-285750">
              <a:buFont typeface="Wingdings" panose="05000000000000000000" pitchFamily="2" charset="2"/>
              <a:buChar char="à"/>
            </a:pPr>
            <a:r>
              <a:rPr lang="fr-FR" dirty="0">
                <a:sym typeface="Wingdings" panose="05000000000000000000" pitchFamily="2" charset="2"/>
              </a:rPr>
              <a:t>Absence d’effet sur la formation de biofilm </a:t>
            </a:r>
            <a:endParaRPr lang="fr-FR" dirty="0"/>
          </a:p>
        </p:txBody>
      </p:sp>
      <p:sp>
        <p:nvSpPr>
          <p:cNvPr id="9" name="ZoneTexte 8">
            <a:extLst>
              <a:ext uri="{FF2B5EF4-FFF2-40B4-BE49-F238E27FC236}">
                <a16:creationId xmlns:a16="http://schemas.microsoft.com/office/drawing/2014/main" id="{A019BFE6-AB6A-4BFB-A11D-B9F4D01CB1AF}"/>
              </a:ext>
            </a:extLst>
          </p:cNvPr>
          <p:cNvSpPr txBox="1"/>
          <p:nvPr/>
        </p:nvSpPr>
        <p:spPr>
          <a:xfrm>
            <a:off x="424035" y="4839428"/>
            <a:ext cx="8327536" cy="1477328"/>
          </a:xfrm>
          <a:prstGeom prst="rect">
            <a:avLst/>
          </a:prstGeom>
          <a:noFill/>
        </p:spPr>
        <p:txBody>
          <a:bodyPr wrap="none" rtlCol="0">
            <a:spAutoFit/>
          </a:bodyPr>
          <a:lstStyle/>
          <a:p>
            <a:r>
              <a:rPr lang="fr-FR" b="1" dirty="0">
                <a:solidFill>
                  <a:srgbClr val="0000FF"/>
                </a:solidFill>
              </a:rPr>
              <a:t>III – </a:t>
            </a:r>
            <a:r>
              <a:rPr lang="fr-FR" b="1" dirty="0" err="1">
                <a:solidFill>
                  <a:srgbClr val="0000FF"/>
                </a:solidFill>
              </a:rPr>
              <a:t>Cosmetiques</a:t>
            </a:r>
            <a:r>
              <a:rPr lang="fr-FR" b="1" dirty="0">
                <a:solidFill>
                  <a:srgbClr val="0000FF"/>
                </a:solidFill>
              </a:rPr>
              <a:t> utilisant le microbiote cutané en tant que cible ou outil</a:t>
            </a:r>
          </a:p>
          <a:p>
            <a:pPr marL="285750" indent="-285750">
              <a:buFont typeface="Wingdings" panose="05000000000000000000" pitchFamily="2" charset="2"/>
              <a:buChar char="à"/>
            </a:pPr>
            <a:r>
              <a:rPr lang="fr-FR" dirty="0">
                <a:sym typeface="Wingdings" panose="05000000000000000000" pitchFamily="2" charset="2"/>
              </a:rPr>
              <a:t>Caractérisation et test d’extraits microbiens actifs</a:t>
            </a:r>
          </a:p>
          <a:p>
            <a:pPr marL="285750" indent="-285750">
              <a:buFont typeface="Wingdings" panose="05000000000000000000" pitchFamily="2" charset="2"/>
              <a:buChar char="à"/>
            </a:pPr>
            <a:r>
              <a:rPr lang="fr-FR" dirty="0">
                <a:sym typeface="Wingdings" panose="05000000000000000000" pitchFamily="2" charset="2"/>
              </a:rPr>
              <a:t>Caractérisation des mécanismes d’action des cosmétiques sur les microorganismes</a:t>
            </a:r>
          </a:p>
          <a:p>
            <a:pPr marL="285750" indent="-285750">
              <a:buFont typeface="Wingdings" panose="05000000000000000000" pitchFamily="2" charset="2"/>
              <a:buChar char="à"/>
            </a:pPr>
            <a:r>
              <a:rPr lang="fr-FR" dirty="0">
                <a:sym typeface="Wingdings" panose="05000000000000000000" pitchFamily="2" charset="2"/>
              </a:rPr>
              <a:t>Suivi d’installation de populations positives</a:t>
            </a:r>
          </a:p>
          <a:p>
            <a:pPr marL="285750" indent="-285750">
              <a:buFont typeface="Wingdings" panose="05000000000000000000" pitchFamily="2" charset="2"/>
              <a:buChar char="à"/>
            </a:pPr>
            <a:r>
              <a:rPr lang="fr-FR" dirty="0" err="1">
                <a:sym typeface="Wingdings" panose="05000000000000000000" pitchFamily="2" charset="2"/>
              </a:rPr>
              <a:t>Cosmétomicrobiomique</a:t>
            </a:r>
            <a:r>
              <a:rPr lang="fr-FR" dirty="0">
                <a:sym typeface="Wingdings" panose="05000000000000000000" pitchFamily="2" charset="2"/>
              </a:rPr>
              <a:t> (</a:t>
            </a:r>
            <a:r>
              <a:rPr lang="fr-FR" dirty="0" err="1">
                <a:sym typeface="Wingdings" panose="05000000000000000000" pitchFamily="2" charset="2"/>
              </a:rPr>
              <a:t>cf</a:t>
            </a:r>
            <a:r>
              <a:rPr lang="fr-FR" dirty="0">
                <a:sym typeface="Wingdings" panose="05000000000000000000" pitchFamily="2" charset="2"/>
              </a:rPr>
              <a:t> </a:t>
            </a:r>
            <a:r>
              <a:rPr lang="fr-FR" i="1" dirty="0" err="1">
                <a:sym typeface="Wingdings" panose="05000000000000000000" pitchFamily="2" charset="2"/>
              </a:rPr>
              <a:t>Pharmacomicrobiomique</a:t>
            </a:r>
            <a:r>
              <a:rPr lang="fr-FR" dirty="0">
                <a:sym typeface="Wingdings" panose="05000000000000000000" pitchFamily="2" charset="2"/>
              </a:rPr>
              <a:t>)  </a:t>
            </a:r>
            <a:endParaRPr lang="fr-FR" dirty="0"/>
          </a:p>
        </p:txBody>
      </p:sp>
      <p:sp>
        <p:nvSpPr>
          <p:cNvPr id="14" name="ZoneTexte 13">
            <a:extLst>
              <a:ext uri="{FF2B5EF4-FFF2-40B4-BE49-F238E27FC236}">
                <a16:creationId xmlns:a16="http://schemas.microsoft.com/office/drawing/2014/main" id="{1BE76FCA-3E87-4ADF-AD3E-E79881D94776}"/>
              </a:ext>
            </a:extLst>
          </p:cNvPr>
          <p:cNvSpPr txBox="1"/>
          <p:nvPr/>
        </p:nvSpPr>
        <p:spPr>
          <a:xfrm>
            <a:off x="380966" y="3726994"/>
            <a:ext cx="8327664" cy="1200329"/>
          </a:xfrm>
          <a:prstGeom prst="rect">
            <a:avLst/>
          </a:prstGeom>
          <a:noFill/>
        </p:spPr>
        <p:txBody>
          <a:bodyPr wrap="none" rtlCol="0">
            <a:spAutoFit/>
          </a:bodyPr>
          <a:lstStyle/>
          <a:p>
            <a:r>
              <a:rPr lang="fr-FR" b="1" dirty="0">
                <a:solidFill>
                  <a:srgbClr val="0000FF"/>
                </a:solidFill>
              </a:rPr>
              <a:t>II – Effet protecteur des Cosmétiques en lien avec les altérations du microbiote</a:t>
            </a:r>
          </a:p>
          <a:p>
            <a:pPr marL="285750" indent="-285750">
              <a:buFont typeface="Wingdings" panose="05000000000000000000" pitchFamily="2" charset="2"/>
              <a:buChar char="à"/>
            </a:pPr>
            <a:r>
              <a:rPr lang="fr-FR" dirty="0">
                <a:sym typeface="Wingdings" panose="05000000000000000000" pitchFamily="2" charset="2"/>
              </a:rPr>
              <a:t>Contre les facteurs cutanés: neurohormones, AMP, vieillissement cutané…</a:t>
            </a:r>
          </a:p>
          <a:p>
            <a:pPr marL="285750" indent="-285750">
              <a:buFont typeface="Wingdings" panose="05000000000000000000" pitchFamily="2" charset="2"/>
              <a:buChar char="à"/>
            </a:pPr>
            <a:r>
              <a:rPr lang="fr-FR" dirty="0">
                <a:sym typeface="Wingdings" panose="05000000000000000000" pitchFamily="2" charset="2"/>
              </a:rPr>
              <a:t>Contre les facteurs environnementaux : </a:t>
            </a:r>
            <a:r>
              <a:rPr lang="fr-FR" dirty="0" err="1">
                <a:sym typeface="Wingdings" panose="05000000000000000000" pitchFamily="2" charset="2"/>
              </a:rPr>
              <a:t>UVs</a:t>
            </a:r>
            <a:r>
              <a:rPr lang="fr-FR" dirty="0">
                <a:sym typeface="Wingdings" panose="05000000000000000000" pitchFamily="2" charset="2"/>
              </a:rPr>
              <a:t>, polluants, nanoparticules, interférents </a:t>
            </a:r>
          </a:p>
          <a:p>
            <a:r>
              <a:rPr lang="fr-FR" dirty="0">
                <a:sym typeface="Wingdings" panose="05000000000000000000" pitchFamily="2" charset="2"/>
              </a:rPr>
              <a:t>      endocriniens …   </a:t>
            </a:r>
            <a:endParaRPr lang="fr-FR" dirty="0"/>
          </a:p>
        </p:txBody>
      </p:sp>
    </p:spTree>
    <p:extLst>
      <p:ext uri="{BB962C8B-B14F-4D97-AF65-F5344CB8AC3E}">
        <p14:creationId xmlns:p14="http://schemas.microsoft.com/office/powerpoint/2010/main" val="263023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45E9900-7FA1-43E6-80B2-F8CACBC43272}"/>
              </a:ext>
            </a:extLst>
          </p:cNvPr>
          <p:cNvSpPr>
            <a:spLocks noGrp="1"/>
          </p:cNvSpPr>
          <p:nvPr>
            <p:ph type="sldNum" sz="quarter" idx="12"/>
          </p:nvPr>
        </p:nvSpPr>
        <p:spPr/>
        <p:txBody>
          <a:bodyPr/>
          <a:lstStyle/>
          <a:p>
            <a:fld id="{FE803179-E33D-4A20-B95E-7A381C7622C4}" type="slidenum">
              <a:rPr lang="fr-FR" smtClean="0"/>
              <a:t>5</a:t>
            </a:fld>
            <a:endParaRPr lang="fr-FR"/>
          </a:p>
        </p:txBody>
      </p:sp>
      <p:pic>
        <p:nvPicPr>
          <p:cNvPr id="8" name="Image 49">
            <a:extLst>
              <a:ext uri="{FF2B5EF4-FFF2-40B4-BE49-F238E27FC236}">
                <a16:creationId xmlns:a16="http://schemas.microsoft.com/office/drawing/2014/main" id="{B7B34BE3-F6E5-4957-BF1C-52C280C57F21}"/>
              </a:ext>
            </a:extLst>
          </p:cNvPr>
          <p:cNvPicPr/>
          <p:nvPr/>
        </p:nvPicPr>
        <p:blipFill>
          <a:blip r:embed="rId2"/>
          <a:srcRect l="20814" b="9506"/>
          <a:stretch/>
        </p:blipFill>
        <p:spPr>
          <a:xfrm rot="5400000">
            <a:off x="2916678" y="-2908399"/>
            <a:ext cx="738851" cy="6563931"/>
          </a:xfrm>
          <a:prstGeom prst="rect">
            <a:avLst/>
          </a:prstGeom>
          <a:ln w="0">
            <a:noFill/>
          </a:ln>
        </p:spPr>
      </p:pic>
      <p:pic>
        <p:nvPicPr>
          <p:cNvPr id="9" name="Image 8">
            <a:extLst>
              <a:ext uri="{FF2B5EF4-FFF2-40B4-BE49-F238E27FC236}">
                <a16:creationId xmlns:a16="http://schemas.microsoft.com/office/drawing/2014/main" id="{9861427D-60B2-4A4C-9E06-EEEFF370C00A}"/>
              </a:ext>
            </a:extLst>
          </p:cNvPr>
          <p:cNvPicPr>
            <a:picLocks noChangeAspect="1"/>
          </p:cNvPicPr>
          <p:nvPr/>
        </p:nvPicPr>
        <p:blipFill>
          <a:blip r:embed="rId3"/>
          <a:stretch>
            <a:fillRect/>
          </a:stretch>
        </p:blipFill>
        <p:spPr>
          <a:xfrm flipH="1" flipV="1">
            <a:off x="2575932" y="6115009"/>
            <a:ext cx="6568068" cy="742991"/>
          </a:xfrm>
          <a:prstGeom prst="rect">
            <a:avLst/>
          </a:prstGeom>
        </p:spPr>
      </p:pic>
      <p:sp>
        <p:nvSpPr>
          <p:cNvPr id="27" name="object 32">
            <a:extLst>
              <a:ext uri="{FF2B5EF4-FFF2-40B4-BE49-F238E27FC236}">
                <a16:creationId xmlns:a16="http://schemas.microsoft.com/office/drawing/2014/main" id="{237C4DD2-7CEF-485B-B766-5EBE1572BD92}"/>
              </a:ext>
            </a:extLst>
          </p:cNvPr>
          <p:cNvSpPr/>
          <p:nvPr/>
        </p:nvSpPr>
        <p:spPr>
          <a:xfrm>
            <a:off x="202440" y="510839"/>
            <a:ext cx="8739119" cy="979291"/>
          </a:xfrm>
          <a:prstGeom prst="rect">
            <a:avLst/>
          </a:prstGeom>
          <a:noFill/>
          <a:ln w="0">
            <a:noFill/>
          </a:ln>
        </p:spPr>
        <p:style>
          <a:lnRef idx="0">
            <a:scrgbClr r="0" g="0" b="0"/>
          </a:lnRef>
          <a:fillRef idx="0">
            <a:scrgbClr r="0" g="0" b="0"/>
          </a:fillRef>
          <a:effectRef idx="0">
            <a:scrgbClr r="0" g="0" b="0"/>
          </a:effectRef>
          <a:fontRef idx="minor"/>
        </p:style>
        <p:txBody>
          <a:bodyPr wrap="square" lIns="0" tIns="12240" rIns="0" bIns="0" anchor="t">
            <a:spAutoFit/>
          </a:bodyPr>
          <a:lstStyle/>
          <a:p>
            <a:pPr marL="12600" algn="ctr">
              <a:lnSpc>
                <a:spcPct val="100000"/>
              </a:lnSpc>
              <a:spcBef>
                <a:spcPts val="96"/>
              </a:spcBef>
            </a:pPr>
            <a:r>
              <a:rPr lang="en-US" b="1" strike="noStrike" spc="-12" dirty="0">
                <a:solidFill>
                  <a:srgbClr val="7030A0"/>
                </a:solidFill>
                <a:latin typeface="Calibri"/>
                <a:ea typeface="DejaVu Sans"/>
              </a:rPr>
              <a:t>3 – </a:t>
            </a:r>
            <a:r>
              <a:rPr lang="en-US" b="1" strike="noStrike" spc="-12" dirty="0" err="1">
                <a:solidFill>
                  <a:srgbClr val="7030A0"/>
                </a:solidFill>
                <a:latin typeface="Calibri"/>
                <a:ea typeface="DejaVu Sans"/>
              </a:rPr>
              <a:t>Projets</a:t>
            </a:r>
            <a:r>
              <a:rPr lang="en-US" b="1" strike="noStrike" spc="-12" dirty="0">
                <a:solidFill>
                  <a:srgbClr val="7030A0"/>
                </a:solidFill>
                <a:latin typeface="Calibri"/>
                <a:ea typeface="DejaVu Sans"/>
              </a:rPr>
              <a:t> </a:t>
            </a:r>
            <a:r>
              <a:rPr lang="en-US" b="1" strike="noStrike" spc="-12" dirty="0" err="1">
                <a:solidFill>
                  <a:srgbClr val="7030A0"/>
                </a:solidFill>
                <a:latin typeface="Calibri"/>
                <a:ea typeface="DejaVu Sans"/>
              </a:rPr>
              <a:t>transdisciplinaires</a:t>
            </a:r>
            <a:r>
              <a:rPr lang="en-US" b="1" strike="noStrike" spc="-12" dirty="0">
                <a:solidFill>
                  <a:srgbClr val="7030A0"/>
                </a:solidFill>
                <a:latin typeface="Calibri"/>
                <a:ea typeface="DejaVu Sans"/>
              </a:rPr>
              <a:t> </a:t>
            </a:r>
            <a:r>
              <a:rPr lang="en-US" b="1" strike="noStrike" spc="-12" dirty="0" err="1">
                <a:solidFill>
                  <a:srgbClr val="7030A0"/>
                </a:solidFill>
                <a:latin typeface="Calibri"/>
                <a:ea typeface="DejaVu Sans"/>
              </a:rPr>
              <a:t>ciblant</a:t>
            </a:r>
            <a:r>
              <a:rPr lang="en-US" b="1" strike="noStrike" spc="-12" dirty="0">
                <a:solidFill>
                  <a:srgbClr val="7030A0"/>
                </a:solidFill>
                <a:latin typeface="Calibri"/>
                <a:ea typeface="DejaVu Sans"/>
              </a:rPr>
              <a:t> la </a:t>
            </a:r>
            <a:r>
              <a:rPr lang="en-US" b="1" strike="noStrike" spc="-12" dirty="0" err="1">
                <a:solidFill>
                  <a:srgbClr val="7030A0"/>
                </a:solidFill>
                <a:latin typeface="Calibri"/>
                <a:ea typeface="DejaVu Sans"/>
              </a:rPr>
              <a:t>sécurité</a:t>
            </a:r>
            <a:r>
              <a:rPr lang="en-US" b="1" strike="noStrike" spc="-12" dirty="0">
                <a:solidFill>
                  <a:srgbClr val="7030A0"/>
                </a:solidFill>
                <a:latin typeface="Calibri"/>
                <a:ea typeface="DejaVu Sans"/>
              </a:rPr>
              <a:t> de la </a:t>
            </a:r>
            <a:r>
              <a:rPr lang="en-US" b="1" strike="noStrike" spc="-12" dirty="0" err="1">
                <a:solidFill>
                  <a:srgbClr val="7030A0"/>
                </a:solidFill>
                <a:latin typeface="Calibri"/>
                <a:ea typeface="DejaVu Sans"/>
              </a:rPr>
              <a:t>peau</a:t>
            </a:r>
            <a:r>
              <a:rPr lang="en-US" b="1" strike="noStrike" spc="-12" dirty="0">
                <a:solidFill>
                  <a:srgbClr val="7030A0"/>
                </a:solidFill>
                <a:latin typeface="Calibri"/>
                <a:ea typeface="DejaVu Sans"/>
              </a:rPr>
              <a:t> et son </a:t>
            </a:r>
            <a:r>
              <a:rPr lang="en-US" b="1" strike="noStrike" spc="-12" dirty="0" err="1">
                <a:solidFill>
                  <a:srgbClr val="7030A0"/>
                </a:solidFill>
                <a:latin typeface="Calibri"/>
                <a:ea typeface="DejaVu Sans"/>
              </a:rPr>
              <a:t>intégrité</a:t>
            </a:r>
            <a:r>
              <a:rPr lang="en-US" b="1" strike="noStrike" spc="-12" dirty="0">
                <a:solidFill>
                  <a:srgbClr val="7030A0"/>
                </a:solidFill>
                <a:latin typeface="Calibri"/>
                <a:ea typeface="DejaVu Sans"/>
              </a:rPr>
              <a:t> </a:t>
            </a:r>
          </a:p>
          <a:p>
            <a:pPr marL="12600" algn="ctr">
              <a:lnSpc>
                <a:spcPct val="100000"/>
              </a:lnSpc>
              <a:spcBef>
                <a:spcPts val="96"/>
              </a:spcBef>
            </a:pPr>
            <a:r>
              <a:rPr lang="fr-FR" sz="1400" b="1" spc="-12" dirty="0">
                <a:ea typeface="DejaVu Sans"/>
              </a:rPr>
              <a:t>En tant que porte d'entrée de l'industrie cosmétique vers les structures R&amp;D de l’Université de Rouen Normandie </a:t>
            </a:r>
            <a:r>
              <a:rPr lang="en-US" sz="1600" b="1" strike="noStrike" spc="-12" dirty="0" err="1">
                <a:solidFill>
                  <a:srgbClr val="7030A0"/>
                </a:solidFill>
                <a:latin typeface="Calibri"/>
                <a:ea typeface="DejaVu Sans"/>
              </a:rPr>
              <a:t>Cosmetomics@</a:t>
            </a:r>
            <a:r>
              <a:rPr lang="en-US" sz="1600" b="1" spc="-12" dirty="0" err="1">
                <a:solidFill>
                  <a:srgbClr val="7030A0"/>
                </a:solidFill>
                <a:latin typeface="Calibri"/>
                <a:ea typeface="DejaVu Sans"/>
              </a:rPr>
              <a:t>URN</a:t>
            </a:r>
            <a:r>
              <a:rPr lang="en-US" sz="1600" b="1" spc="-12" dirty="0">
                <a:solidFill>
                  <a:srgbClr val="7030A0"/>
                </a:solidFill>
                <a:latin typeface="Calibri"/>
                <a:ea typeface="DejaVu Sans"/>
              </a:rPr>
              <a:t> </a:t>
            </a:r>
            <a:r>
              <a:rPr lang="en-US" sz="1400" b="1" spc="-12" dirty="0" err="1">
                <a:latin typeface="Calibri"/>
                <a:ea typeface="DejaVu Sans"/>
              </a:rPr>
              <a:t>peut</a:t>
            </a:r>
            <a:r>
              <a:rPr lang="en-US" sz="1400" b="1" spc="-12" dirty="0">
                <a:latin typeface="Calibri"/>
                <a:ea typeface="DejaVu Sans"/>
              </a:rPr>
              <a:t> mobiliser des experts et </a:t>
            </a:r>
            <a:r>
              <a:rPr lang="en-US" sz="1400" b="1" spc="-12" dirty="0" err="1">
                <a:latin typeface="Calibri"/>
                <a:ea typeface="DejaVu Sans"/>
              </a:rPr>
              <a:t>moyens</a:t>
            </a:r>
            <a:r>
              <a:rPr lang="en-US" sz="1400" b="1" spc="-12" dirty="0">
                <a:latin typeface="Calibri"/>
                <a:ea typeface="DejaVu Sans"/>
              </a:rPr>
              <a:t> </a:t>
            </a:r>
            <a:r>
              <a:rPr lang="en-US" sz="1400" b="1" spc="-12" dirty="0" err="1">
                <a:latin typeface="Calibri"/>
                <a:ea typeface="DejaVu Sans"/>
              </a:rPr>
              <a:t>en</a:t>
            </a:r>
            <a:r>
              <a:rPr lang="en-US" sz="1400" b="1" spc="-12" dirty="0">
                <a:latin typeface="Calibri"/>
                <a:ea typeface="DejaVu Sans"/>
              </a:rPr>
              <a:t> </a:t>
            </a:r>
            <a:r>
              <a:rPr lang="en-US" sz="1400" b="1" spc="-12" dirty="0" err="1">
                <a:latin typeface="Calibri"/>
                <a:ea typeface="DejaVu Sans"/>
              </a:rPr>
              <a:t>microscopie</a:t>
            </a:r>
            <a:r>
              <a:rPr lang="en-US" sz="1400" b="1" spc="-12" dirty="0">
                <a:latin typeface="Calibri"/>
                <a:ea typeface="DejaVu Sans"/>
              </a:rPr>
              <a:t> (TEM, SEM, Nano SIMS), </a:t>
            </a:r>
            <a:r>
              <a:rPr lang="en-US" sz="1400" b="1" spc="-12" dirty="0" err="1">
                <a:latin typeface="Calibri"/>
                <a:ea typeface="DejaVu Sans"/>
              </a:rPr>
              <a:t>chimie</a:t>
            </a:r>
            <a:r>
              <a:rPr lang="en-US" sz="1400" b="1" spc="-12" dirty="0">
                <a:latin typeface="Calibri"/>
                <a:ea typeface="DejaVu Sans"/>
              </a:rPr>
              <a:t> </a:t>
            </a:r>
            <a:r>
              <a:rPr lang="en-US" sz="1400" b="1" spc="-12" dirty="0" err="1">
                <a:latin typeface="Calibri"/>
                <a:ea typeface="DejaVu Sans"/>
              </a:rPr>
              <a:t>analytique</a:t>
            </a:r>
            <a:r>
              <a:rPr lang="en-US" sz="1400" b="1" spc="-12" dirty="0">
                <a:latin typeface="Calibri"/>
                <a:ea typeface="DejaVu Sans"/>
              </a:rPr>
              <a:t>, </a:t>
            </a:r>
            <a:r>
              <a:rPr lang="en-US" sz="1400" b="1" spc="-12" dirty="0" err="1">
                <a:latin typeface="Calibri"/>
                <a:ea typeface="DejaVu Sans"/>
              </a:rPr>
              <a:t>chimie</a:t>
            </a:r>
            <a:r>
              <a:rPr lang="en-US" sz="1400" b="1" spc="-12" dirty="0">
                <a:latin typeface="Calibri"/>
                <a:ea typeface="DejaVu Sans"/>
              </a:rPr>
              <a:t> </a:t>
            </a:r>
            <a:r>
              <a:rPr lang="en-US" sz="1400" b="1" spc="-12" dirty="0" err="1">
                <a:latin typeface="Calibri"/>
                <a:ea typeface="DejaVu Sans"/>
              </a:rPr>
              <a:t>organique</a:t>
            </a:r>
            <a:r>
              <a:rPr lang="en-US" sz="1400" b="1" spc="-12" dirty="0">
                <a:latin typeface="Calibri"/>
                <a:ea typeface="DejaVu Sans"/>
              </a:rPr>
              <a:t>, </a:t>
            </a:r>
            <a:r>
              <a:rPr lang="en-US" sz="1400" b="1" spc="-12" dirty="0" err="1">
                <a:latin typeface="Calibri"/>
                <a:ea typeface="DejaVu Sans"/>
              </a:rPr>
              <a:t>analyse</a:t>
            </a:r>
            <a:r>
              <a:rPr lang="en-US" sz="1400" b="1" spc="-12" dirty="0">
                <a:latin typeface="Calibri"/>
                <a:ea typeface="DejaVu Sans"/>
              </a:rPr>
              <a:t> physique des surfaces, </a:t>
            </a:r>
            <a:r>
              <a:rPr lang="en-US" sz="1400" b="1" spc="-12" dirty="0" err="1">
                <a:latin typeface="Calibri"/>
                <a:ea typeface="DejaVu Sans"/>
              </a:rPr>
              <a:t>traitement</a:t>
            </a:r>
            <a:r>
              <a:rPr lang="en-US" sz="1400" b="1" spc="-12" dirty="0">
                <a:latin typeface="Calibri"/>
                <a:ea typeface="DejaVu Sans"/>
              </a:rPr>
              <a:t> de surface,  </a:t>
            </a:r>
            <a:r>
              <a:rPr lang="en-US" sz="1400" b="1" spc="-12" dirty="0" err="1">
                <a:latin typeface="Calibri"/>
                <a:ea typeface="DejaVu Sans"/>
              </a:rPr>
              <a:t>analyse</a:t>
            </a:r>
            <a:r>
              <a:rPr lang="en-US" sz="1400" b="1" spc="-12" dirty="0">
                <a:latin typeface="Calibri"/>
                <a:ea typeface="DejaVu Sans"/>
              </a:rPr>
              <a:t> de flux, </a:t>
            </a:r>
            <a:r>
              <a:rPr lang="en-US" sz="1400" b="1" spc="-12" dirty="0" err="1">
                <a:latin typeface="Calibri"/>
                <a:ea typeface="DejaVu Sans"/>
              </a:rPr>
              <a:t>biomatériaux</a:t>
            </a:r>
            <a:r>
              <a:rPr lang="en-US" sz="1400" b="1" spc="-12" dirty="0">
                <a:latin typeface="Calibri"/>
                <a:ea typeface="DejaVu Sans"/>
              </a:rPr>
              <a:t>… </a:t>
            </a:r>
          </a:p>
        </p:txBody>
      </p:sp>
      <p:pic>
        <p:nvPicPr>
          <p:cNvPr id="29" name="Image 28">
            <a:extLst>
              <a:ext uri="{FF2B5EF4-FFF2-40B4-BE49-F238E27FC236}">
                <a16:creationId xmlns:a16="http://schemas.microsoft.com/office/drawing/2014/main" id="{0C04F631-8E09-4BA3-8462-95A5872AB8B5}"/>
              </a:ext>
            </a:extLst>
          </p:cNvPr>
          <p:cNvPicPr>
            <a:picLocks noChangeAspect="1"/>
          </p:cNvPicPr>
          <p:nvPr/>
        </p:nvPicPr>
        <p:blipFill>
          <a:blip r:embed="rId4"/>
          <a:stretch>
            <a:fillRect/>
          </a:stretch>
        </p:blipFill>
        <p:spPr>
          <a:xfrm>
            <a:off x="2392619" y="1828462"/>
            <a:ext cx="2346236" cy="1209475"/>
          </a:xfrm>
          <a:prstGeom prst="rect">
            <a:avLst/>
          </a:prstGeom>
        </p:spPr>
      </p:pic>
      <p:pic>
        <p:nvPicPr>
          <p:cNvPr id="32" name="Image 31">
            <a:extLst>
              <a:ext uri="{FF2B5EF4-FFF2-40B4-BE49-F238E27FC236}">
                <a16:creationId xmlns:a16="http://schemas.microsoft.com/office/drawing/2014/main" id="{95A55399-0F33-478B-89AC-F017813558EA}"/>
              </a:ext>
            </a:extLst>
          </p:cNvPr>
          <p:cNvPicPr>
            <a:picLocks noChangeAspect="1"/>
          </p:cNvPicPr>
          <p:nvPr/>
        </p:nvPicPr>
        <p:blipFill>
          <a:blip r:embed="rId5"/>
          <a:stretch>
            <a:fillRect/>
          </a:stretch>
        </p:blipFill>
        <p:spPr>
          <a:xfrm>
            <a:off x="5123686" y="1818246"/>
            <a:ext cx="2888766" cy="1247477"/>
          </a:xfrm>
          <a:prstGeom prst="rect">
            <a:avLst/>
          </a:prstGeom>
        </p:spPr>
      </p:pic>
      <p:sp>
        <p:nvSpPr>
          <p:cNvPr id="34" name="ZoneTexte 33">
            <a:extLst>
              <a:ext uri="{FF2B5EF4-FFF2-40B4-BE49-F238E27FC236}">
                <a16:creationId xmlns:a16="http://schemas.microsoft.com/office/drawing/2014/main" id="{DC577697-8DF8-4832-B44F-691C376BEE1C}"/>
              </a:ext>
            </a:extLst>
          </p:cNvPr>
          <p:cNvSpPr txBox="1"/>
          <p:nvPr/>
        </p:nvSpPr>
        <p:spPr>
          <a:xfrm>
            <a:off x="959026" y="3462445"/>
            <a:ext cx="1330444" cy="400110"/>
          </a:xfrm>
          <a:prstGeom prst="rect">
            <a:avLst/>
          </a:prstGeom>
          <a:noFill/>
        </p:spPr>
        <p:txBody>
          <a:bodyPr wrap="square" rtlCol="0">
            <a:spAutoFit/>
          </a:bodyPr>
          <a:lstStyle/>
          <a:p>
            <a:pPr algn="ctr"/>
            <a:r>
              <a:rPr lang="fr-FR" sz="1000" b="1" dirty="0"/>
              <a:t>Membres de la plateforme PS</a:t>
            </a:r>
            <a:r>
              <a:rPr lang="fr-FR" sz="1000" b="1" baseline="30000" dirty="0"/>
              <a:t>2</a:t>
            </a:r>
            <a:r>
              <a:rPr lang="fr-FR" sz="1000" b="1" dirty="0"/>
              <a:t>E</a:t>
            </a:r>
          </a:p>
        </p:txBody>
      </p:sp>
      <p:pic>
        <p:nvPicPr>
          <p:cNvPr id="35" name="Image 34">
            <a:extLst>
              <a:ext uri="{FF2B5EF4-FFF2-40B4-BE49-F238E27FC236}">
                <a16:creationId xmlns:a16="http://schemas.microsoft.com/office/drawing/2014/main" id="{E4710C24-30D4-4D84-8247-3240EA432427}"/>
              </a:ext>
            </a:extLst>
          </p:cNvPr>
          <p:cNvPicPr>
            <a:picLocks noChangeAspect="1"/>
          </p:cNvPicPr>
          <p:nvPr/>
        </p:nvPicPr>
        <p:blipFill>
          <a:blip r:embed="rId6"/>
          <a:stretch>
            <a:fillRect/>
          </a:stretch>
        </p:blipFill>
        <p:spPr>
          <a:xfrm>
            <a:off x="110848" y="2744068"/>
            <a:ext cx="1392904" cy="484488"/>
          </a:xfrm>
          <a:prstGeom prst="rect">
            <a:avLst/>
          </a:prstGeom>
        </p:spPr>
      </p:pic>
      <p:grpSp>
        <p:nvGrpSpPr>
          <p:cNvPr id="37" name="Groupe 36">
            <a:extLst>
              <a:ext uri="{FF2B5EF4-FFF2-40B4-BE49-F238E27FC236}">
                <a16:creationId xmlns:a16="http://schemas.microsoft.com/office/drawing/2014/main" id="{A5CBE03A-602C-4FD5-80CF-259EB9C99103}"/>
              </a:ext>
            </a:extLst>
          </p:cNvPr>
          <p:cNvGrpSpPr/>
          <p:nvPr/>
        </p:nvGrpSpPr>
        <p:grpSpPr>
          <a:xfrm>
            <a:off x="3469253" y="3003404"/>
            <a:ext cx="2155706" cy="1351723"/>
            <a:chOff x="3074963" y="2650289"/>
            <a:chExt cx="2155706" cy="1351723"/>
          </a:xfrm>
        </p:grpSpPr>
        <p:pic>
          <p:nvPicPr>
            <p:cNvPr id="38" name="Image 37">
              <a:extLst>
                <a:ext uri="{FF2B5EF4-FFF2-40B4-BE49-F238E27FC236}">
                  <a16:creationId xmlns:a16="http://schemas.microsoft.com/office/drawing/2014/main" id="{B8E8E8A2-FE55-46D8-A8B7-70C829EAC6F0}"/>
                </a:ext>
              </a:extLst>
            </p:cNvPr>
            <p:cNvPicPr>
              <a:picLocks noChangeAspect="1"/>
            </p:cNvPicPr>
            <p:nvPr/>
          </p:nvPicPr>
          <p:blipFill>
            <a:blip r:embed="rId7"/>
            <a:stretch>
              <a:fillRect/>
            </a:stretch>
          </p:blipFill>
          <p:spPr>
            <a:xfrm>
              <a:off x="3074963" y="2650289"/>
              <a:ext cx="991264" cy="1351723"/>
            </a:xfrm>
            <a:prstGeom prst="rect">
              <a:avLst/>
            </a:prstGeom>
          </p:spPr>
        </p:pic>
        <p:sp>
          <p:nvSpPr>
            <p:cNvPr id="39" name="ZoneTexte 38">
              <a:extLst>
                <a:ext uri="{FF2B5EF4-FFF2-40B4-BE49-F238E27FC236}">
                  <a16:creationId xmlns:a16="http://schemas.microsoft.com/office/drawing/2014/main" id="{27CE2D1F-38AD-4CC5-B808-077F13C2182A}"/>
                </a:ext>
              </a:extLst>
            </p:cNvPr>
            <p:cNvSpPr txBox="1"/>
            <p:nvPr/>
          </p:nvSpPr>
          <p:spPr>
            <a:xfrm>
              <a:off x="3975566" y="2859815"/>
              <a:ext cx="1064715" cy="323165"/>
            </a:xfrm>
            <a:prstGeom prst="rect">
              <a:avLst/>
            </a:prstGeom>
            <a:noFill/>
          </p:spPr>
          <p:txBody>
            <a:bodyPr wrap="none" rtlCol="0">
              <a:spAutoFit/>
            </a:bodyPr>
            <a:lstStyle/>
            <a:p>
              <a:r>
                <a:rPr lang="fr-FR" sz="750" b="1" dirty="0">
                  <a:solidFill>
                    <a:srgbClr val="0070C0"/>
                  </a:solidFill>
                </a:rPr>
                <a:t>Alternative </a:t>
              </a:r>
              <a:r>
                <a:rPr lang="fr-FR" sz="750" b="1" dirty="0" err="1">
                  <a:solidFill>
                    <a:srgbClr val="0070C0"/>
                  </a:solidFill>
                </a:rPr>
                <a:t>toxicology</a:t>
              </a:r>
              <a:endParaRPr lang="fr-FR" sz="750" b="1" dirty="0">
                <a:solidFill>
                  <a:srgbClr val="0070C0"/>
                </a:solidFill>
              </a:endParaRPr>
            </a:p>
            <a:p>
              <a:r>
                <a:rPr lang="fr-FR" sz="750" b="1" dirty="0" err="1">
                  <a:solidFill>
                    <a:srgbClr val="0070C0"/>
                  </a:solidFill>
                </a:rPr>
                <a:t>Biomaterials</a:t>
              </a:r>
              <a:endParaRPr lang="fr-FR" sz="750" b="1" dirty="0">
                <a:solidFill>
                  <a:srgbClr val="0070C0"/>
                </a:solidFill>
              </a:endParaRPr>
            </a:p>
          </p:txBody>
        </p:sp>
        <p:pic>
          <p:nvPicPr>
            <p:cNvPr id="40" name="Image 39">
              <a:extLst>
                <a:ext uri="{FF2B5EF4-FFF2-40B4-BE49-F238E27FC236}">
                  <a16:creationId xmlns:a16="http://schemas.microsoft.com/office/drawing/2014/main" id="{3D4FC97E-D049-44D2-8007-57C34621567C}"/>
                </a:ext>
              </a:extLst>
            </p:cNvPr>
            <p:cNvPicPr>
              <a:picLocks noChangeAspect="1"/>
            </p:cNvPicPr>
            <p:nvPr/>
          </p:nvPicPr>
          <p:blipFill>
            <a:blip r:embed="rId8"/>
            <a:stretch>
              <a:fillRect/>
            </a:stretch>
          </p:blipFill>
          <p:spPr>
            <a:xfrm>
              <a:off x="4066227" y="3238211"/>
              <a:ext cx="459102" cy="344326"/>
            </a:xfrm>
            <a:prstGeom prst="rect">
              <a:avLst/>
            </a:prstGeom>
          </p:spPr>
        </p:pic>
        <p:pic>
          <p:nvPicPr>
            <p:cNvPr id="41" name="Image 40">
              <a:extLst>
                <a:ext uri="{FF2B5EF4-FFF2-40B4-BE49-F238E27FC236}">
                  <a16:creationId xmlns:a16="http://schemas.microsoft.com/office/drawing/2014/main" id="{266C90B6-F659-4DDE-B096-FEA17734F5ED}"/>
                </a:ext>
              </a:extLst>
            </p:cNvPr>
            <p:cNvPicPr>
              <a:picLocks noChangeAspect="1"/>
            </p:cNvPicPr>
            <p:nvPr/>
          </p:nvPicPr>
          <p:blipFill>
            <a:blip r:embed="rId9"/>
            <a:stretch>
              <a:fillRect/>
            </a:stretch>
          </p:blipFill>
          <p:spPr>
            <a:xfrm>
              <a:off x="4660443" y="3100021"/>
              <a:ext cx="504127" cy="476579"/>
            </a:xfrm>
            <a:prstGeom prst="rect">
              <a:avLst/>
            </a:prstGeom>
          </p:spPr>
        </p:pic>
        <p:sp>
          <p:nvSpPr>
            <p:cNvPr id="42" name="Rectangle : coins arrondis 41">
              <a:extLst>
                <a:ext uri="{FF2B5EF4-FFF2-40B4-BE49-F238E27FC236}">
                  <a16:creationId xmlns:a16="http://schemas.microsoft.com/office/drawing/2014/main" id="{ACC877E3-B5F8-488E-BEFD-5983D2CD74A1}"/>
                </a:ext>
              </a:extLst>
            </p:cNvPr>
            <p:cNvSpPr/>
            <p:nvPr/>
          </p:nvSpPr>
          <p:spPr>
            <a:xfrm>
              <a:off x="3236682" y="2821943"/>
              <a:ext cx="1993987" cy="1022119"/>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3" name="Image 42">
            <a:extLst>
              <a:ext uri="{FF2B5EF4-FFF2-40B4-BE49-F238E27FC236}">
                <a16:creationId xmlns:a16="http://schemas.microsoft.com/office/drawing/2014/main" id="{B5233173-47ED-488B-911F-865E678E23FF}"/>
              </a:ext>
            </a:extLst>
          </p:cNvPr>
          <p:cNvPicPr>
            <a:picLocks noChangeAspect="1"/>
          </p:cNvPicPr>
          <p:nvPr/>
        </p:nvPicPr>
        <p:blipFill>
          <a:blip r:embed="rId10"/>
          <a:stretch>
            <a:fillRect/>
          </a:stretch>
        </p:blipFill>
        <p:spPr>
          <a:xfrm>
            <a:off x="5658948" y="3245782"/>
            <a:ext cx="1004780" cy="898720"/>
          </a:xfrm>
          <a:prstGeom prst="rect">
            <a:avLst/>
          </a:prstGeom>
        </p:spPr>
      </p:pic>
      <p:sp>
        <p:nvSpPr>
          <p:cNvPr id="44" name="ZoneTexte 43">
            <a:extLst>
              <a:ext uri="{FF2B5EF4-FFF2-40B4-BE49-F238E27FC236}">
                <a16:creationId xmlns:a16="http://schemas.microsoft.com/office/drawing/2014/main" id="{560229FC-EA2B-481D-931F-28642DE4A99D}"/>
              </a:ext>
            </a:extLst>
          </p:cNvPr>
          <p:cNvSpPr txBox="1"/>
          <p:nvPr/>
        </p:nvSpPr>
        <p:spPr>
          <a:xfrm>
            <a:off x="6798439" y="3188951"/>
            <a:ext cx="995785" cy="323165"/>
          </a:xfrm>
          <a:prstGeom prst="rect">
            <a:avLst/>
          </a:prstGeom>
          <a:noFill/>
        </p:spPr>
        <p:txBody>
          <a:bodyPr wrap="none" rtlCol="0">
            <a:spAutoFit/>
          </a:bodyPr>
          <a:lstStyle/>
          <a:p>
            <a:r>
              <a:rPr lang="fr-FR" sz="750" b="1" dirty="0">
                <a:solidFill>
                  <a:srgbClr val="0070C0"/>
                </a:solidFill>
              </a:rPr>
              <a:t>Surface </a:t>
            </a:r>
            <a:r>
              <a:rPr lang="fr-FR" sz="750" b="1" dirty="0" err="1">
                <a:solidFill>
                  <a:srgbClr val="0070C0"/>
                </a:solidFill>
              </a:rPr>
              <a:t>treatment</a:t>
            </a:r>
            <a:endParaRPr lang="fr-FR" sz="750" b="1" dirty="0">
              <a:solidFill>
                <a:srgbClr val="0070C0"/>
              </a:solidFill>
            </a:endParaRPr>
          </a:p>
          <a:p>
            <a:r>
              <a:rPr lang="fr-FR" sz="750" b="1" dirty="0" err="1">
                <a:solidFill>
                  <a:srgbClr val="0070C0"/>
                </a:solidFill>
              </a:rPr>
              <a:t>Analytical</a:t>
            </a:r>
            <a:r>
              <a:rPr lang="fr-FR" sz="750" b="1" dirty="0">
                <a:solidFill>
                  <a:srgbClr val="0070C0"/>
                </a:solidFill>
              </a:rPr>
              <a:t> </a:t>
            </a:r>
            <a:r>
              <a:rPr lang="fr-FR" sz="750" b="1" dirty="0" err="1">
                <a:solidFill>
                  <a:srgbClr val="0070C0"/>
                </a:solidFill>
              </a:rPr>
              <a:t>chemistry</a:t>
            </a:r>
            <a:endParaRPr lang="fr-FR" sz="750" b="1" dirty="0">
              <a:solidFill>
                <a:srgbClr val="0070C0"/>
              </a:solidFill>
            </a:endParaRPr>
          </a:p>
        </p:txBody>
      </p:sp>
      <p:pic>
        <p:nvPicPr>
          <p:cNvPr id="45" name="Image 44">
            <a:extLst>
              <a:ext uri="{FF2B5EF4-FFF2-40B4-BE49-F238E27FC236}">
                <a16:creationId xmlns:a16="http://schemas.microsoft.com/office/drawing/2014/main" id="{C8299B14-35C1-4DE9-B87C-B9B183FE1E9F}"/>
              </a:ext>
            </a:extLst>
          </p:cNvPr>
          <p:cNvPicPr>
            <a:picLocks noChangeAspect="1"/>
          </p:cNvPicPr>
          <p:nvPr/>
        </p:nvPicPr>
        <p:blipFill>
          <a:blip r:embed="rId11"/>
          <a:stretch>
            <a:fillRect/>
          </a:stretch>
        </p:blipFill>
        <p:spPr>
          <a:xfrm>
            <a:off x="6788975" y="3577485"/>
            <a:ext cx="718355" cy="476579"/>
          </a:xfrm>
          <a:prstGeom prst="rect">
            <a:avLst/>
          </a:prstGeom>
        </p:spPr>
      </p:pic>
      <p:pic>
        <p:nvPicPr>
          <p:cNvPr id="46" name="Image 45">
            <a:extLst>
              <a:ext uri="{FF2B5EF4-FFF2-40B4-BE49-F238E27FC236}">
                <a16:creationId xmlns:a16="http://schemas.microsoft.com/office/drawing/2014/main" id="{B20884FE-33D0-4F31-8EB3-CC8B1F102E3A}"/>
              </a:ext>
            </a:extLst>
          </p:cNvPr>
          <p:cNvPicPr>
            <a:picLocks noChangeAspect="1"/>
          </p:cNvPicPr>
          <p:nvPr/>
        </p:nvPicPr>
        <p:blipFill>
          <a:blip r:embed="rId12"/>
          <a:stretch>
            <a:fillRect/>
          </a:stretch>
        </p:blipFill>
        <p:spPr>
          <a:xfrm>
            <a:off x="7632577" y="3579406"/>
            <a:ext cx="942945" cy="476579"/>
          </a:xfrm>
          <a:prstGeom prst="rect">
            <a:avLst/>
          </a:prstGeom>
        </p:spPr>
      </p:pic>
      <p:sp>
        <p:nvSpPr>
          <p:cNvPr id="47" name="Rectangle : coins arrondis 46">
            <a:extLst>
              <a:ext uri="{FF2B5EF4-FFF2-40B4-BE49-F238E27FC236}">
                <a16:creationId xmlns:a16="http://schemas.microsoft.com/office/drawing/2014/main" id="{FC86B33E-DA10-4810-9FF9-38D068A44D0B}"/>
              </a:ext>
            </a:extLst>
          </p:cNvPr>
          <p:cNvSpPr/>
          <p:nvPr/>
        </p:nvSpPr>
        <p:spPr>
          <a:xfrm>
            <a:off x="5727963" y="3188951"/>
            <a:ext cx="2936036" cy="994385"/>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6">
            <a:extLst>
              <a:ext uri="{FF2B5EF4-FFF2-40B4-BE49-F238E27FC236}">
                <a16:creationId xmlns:a16="http://schemas.microsoft.com/office/drawing/2014/main" id="{86EAAE1C-D05A-49D5-839C-BE6B2FE7E54E}"/>
              </a:ext>
            </a:extLst>
          </p:cNvPr>
          <p:cNvPicPr/>
          <p:nvPr/>
        </p:nvPicPr>
        <p:blipFill>
          <a:blip r:embed="rId13"/>
          <a:stretch/>
        </p:blipFill>
        <p:spPr>
          <a:xfrm>
            <a:off x="2479858" y="3182986"/>
            <a:ext cx="809860" cy="765384"/>
          </a:xfrm>
          <a:prstGeom prst="rect">
            <a:avLst/>
          </a:prstGeom>
          <a:ln w="0">
            <a:noFill/>
          </a:ln>
        </p:spPr>
      </p:pic>
      <p:sp>
        <p:nvSpPr>
          <p:cNvPr id="49" name="ZoneTexte 48">
            <a:extLst>
              <a:ext uri="{FF2B5EF4-FFF2-40B4-BE49-F238E27FC236}">
                <a16:creationId xmlns:a16="http://schemas.microsoft.com/office/drawing/2014/main" id="{293FEB2D-797B-48EA-B6C9-FCEEB90D8145}"/>
              </a:ext>
            </a:extLst>
          </p:cNvPr>
          <p:cNvSpPr txBox="1"/>
          <p:nvPr/>
        </p:nvSpPr>
        <p:spPr>
          <a:xfrm>
            <a:off x="2381195" y="3984037"/>
            <a:ext cx="1023229" cy="276999"/>
          </a:xfrm>
          <a:prstGeom prst="rect">
            <a:avLst/>
          </a:prstGeom>
          <a:noFill/>
        </p:spPr>
        <p:txBody>
          <a:bodyPr wrap="none" rtlCol="0">
            <a:spAutoFit/>
          </a:bodyPr>
          <a:lstStyle/>
          <a:p>
            <a:pPr algn="ctr"/>
            <a:r>
              <a:rPr lang="fr-FR" sz="1200" b="1" dirty="0"/>
              <a:t>CSSN Partner</a:t>
            </a:r>
          </a:p>
        </p:txBody>
      </p:sp>
      <p:sp>
        <p:nvSpPr>
          <p:cNvPr id="50" name="ZoneTexte 49">
            <a:extLst>
              <a:ext uri="{FF2B5EF4-FFF2-40B4-BE49-F238E27FC236}">
                <a16:creationId xmlns:a16="http://schemas.microsoft.com/office/drawing/2014/main" id="{49B24485-4424-4016-A23D-C6A45030D008}"/>
              </a:ext>
            </a:extLst>
          </p:cNvPr>
          <p:cNvSpPr txBox="1"/>
          <p:nvPr/>
        </p:nvSpPr>
        <p:spPr>
          <a:xfrm>
            <a:off x="2469450" y="3842270"/>
            <a:ext cx="830677" cy="207749"/>
          </a:xfrm>
          <a:prstGeom prst="rect">
            <a:avLst/>
          </a:prstGeom>
          <a:noFill/>
        </p:spPr>
        <p:txBody>
          <a:bodyPr wrap="none" rtlCol="0">
            <a:spAutoFit/>
          </a:bodyPr>
          <a:lstStyle/>
          <a:p>
            <a:pPr algn="ctr"/>
            <a:r>
              <a:rPr lang="fr-FR" sz="750" b="1" dirty="0" err="1">
                <a:solidFill>
                  <a:srgbClr val="0070C0"/>
                </a:solidFill>
              </a:rPr>
              <a:t>Microbial</a:t>
            </a:r>
            <a:r>
              <a:rPr lang="fr-FR" sz="750" b="1" dirty="0">
                <a:solidFill>
                  <a:srgbClr val="0070C0"/>
                </a:solidFill>
              </a:rPr>
              <a:t> </a:t>
            </a:r>
            <a:r>
              <a:rPr lang="fr-FR" sz="750" b="1" dirty="0" err="1">
                <a:solidFill>
                  <a:srgbClr val="0070C0"/>
                </a:solidFill>
              </a:rPr>
              <a:t>safety</a:t>
            </a:r>
            <a:endParaRPr lang="fr-FR" sz="750" b="1" dirty="0">
              <a:solidFill>
                <a:srgbClr val="0070C0"/>
              </a:solidFill>
            </a:endParaRPr>
          </a:p>
        </p:txBody>
      </p:sp>
      <p:sp>
        <p:nvSpPr>
          <p:cNvPr id="51" name="Rectangle : coins arrondis 50">
            <a:extLst>
              <a:ext uri="{FF2B5EF4-FFF2-40B4-BE49-F238E27FC236}">
                <a16:creationId xmlns:a16="http://schemas.microsoft.com/office/drawing/2014/main" id="{5AF48FE4-1C56-46C7-930A-35D27FDFACF9}"/>
              </a:ext>
            </a:extLst>
          </p:cNvPr>
          <p:cNvSpPr/>
          <p:nvPr/>
        </p:nvSpPr>
        <p:spPr>
          <a:xfrm>
            <a:off x="2274490" y="3184546"/>
            <a:ext cx="1225592" cy="1010867"/>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a:extLst>
              <a:ext uri="{FF2B5EF4-FFF2-40B4-BE49-F238E27FC236}">
                <a16:creationId xmlns:a16="http://schemas.microsoft.com/office/drawing/2014/main" id="{45586286-7031-4C78-AEA5-02CB5BFE568C}"/>
              </a:ext>
            </a:extLst>
          </p:cNvPr>
          <p:cNvSpPr txBox="1"/>
          <p:nvPr/>
        </p:nvSpPr>
        <p:spPr>
          <a:xfrm>
            <a:off x="387840" y="4629813"/>
            <a:ext cx="8329799" cy="769441"/>
          </a:xfrm>
          <a:prstGeom prst="rect">
            <a:avLst/>
          </a:prstGeom>
          <a:noFill/>
        </p:spPr>
        <p:txBody>
          <a:bodyPr wrap="square" rtlCol="0">
            <a:spAutoFit/>
          </a:bodyPr>
          <a:lstStyle/>
          <a:p>
            <a:pPr algn="ctr"/>
            <a:r>
              <a:rPr lang="en-US" sz="1600" b="1" dirty="0" err="1">
                <a:solidFill>
                  <a:srgbClr val="7030A0"/>
                </a:solidFill>
              </a:rPr>
              <a:t>Cosmetomics@URN</a:t>
            </a:r>
            <a:r>
              <a:rPr lang="en-US" sz="1600" b="1" dirty="0">
                <a:solidFill>
                  <a:srgbClr val="7030A0"/>
                </a:solidFill>
              </a:rPr>
              <a:t> </a:t>
            </a:r>
            <a:r>
              <a:rPr lang="en-US" sz="1400" b="1" dirty="0" err="1"/>
              <a:t>travaille</a:t>
            </a:r>
            <a:r>
              <a:rPr lang="en-US" sz="1400" b="1" dirty="0"/>
              <a:t> </a:t>
            </a:r>
            <a:r>
              <a:rPr lang="en-US" sz="1400" b="1" dirty="0" err="1"/>
              <a:t>aussi</a:t>
            </a:r>
            <a:r>
              <a:rPr lang="en-US" sz="1400" b="1" dirty="0"/>
              <a:t> </a:t>
            </a:r>
            <a:r>
              <a:rPr lang="en-US" sz="1400" b="1" dirty="0" err="1"/>
              <a:t>en</a:t>
            </a:r>
            <a:r>
              <a:rPr lang="en-US" sz="1400" b="1" dirty="0"/>
              <a:t> </a:t>
            </a:r>
            <a:r>
              <a:rPr lang="en-US" sz="1400" b="1" dirty="0" err="1"/>
              <a:t>partenariat</a:t>
            </a:r>
            <a:r>
              <a:rPr lang="en-US" sz="1400" b="1" dirty="0"/>
              <a:t> avec des </a:t>
            </a:r>
            <a:r>
              <a:rPr lang="en-US" sz="1400" b="1" dirty="0" err="1"/>
              <a:t>partenaires</a:t>
            </a:r>
            <a:r>
              <a:rPr lang="en-US" sz="1400" b="1" dirty="0"/>
              <a:t> </a:t>
            </a:r>
            <a:r>
              <a:rPr lang="en-US" sz="1400" b="1" dirty="0" err="1"/>
              <a:t>industriels</a:t>
            </a:r>
            <a:r>
              <a:rPr lang="en-US" sz="1400" b="1" dirty="0"/>
              <a:t> </a:t>
            </a:r>
            <a:r>
              <a:rPr lang="en-US" sz="1400" b="1" dirty="0" err="1"/>
              <a:t>locaux</a:t>
            </a:r>
            <a:r>
              <a:rPr lang="en-US" sz="1400" b="1" dirty="0"/>
              <a:t> </a:t>
            </a:r>
            <a:r>
              <a:rPr lang="en-US" sz="1400" b="1" dirty="0" err="1"/>
              <a:t>donnant</a:t>
            </a:r>
            <a:r>
              <a:rPr lang="en-US" sz="1400" b="1" dirty="0"/>
              <a:t> </a:t>
            </a:r>
            <a:r>
              <a:rPr lang="en-US" sz="1400" b="1" dirty="0" err="1"/>
              <a:t>accès</a:t>
            </a:r>
            <a:r>
              <a:rPr lang="en-US" sz="1400" b="1" dirty="0"/>
              <a:t> à </a:t>
            </a:r>
            <a:r>
              <a:rPr lang="en-US" sz="1400" b="1" dirty="0" err="1"/>
              <a:t>d’autres</a:t>
            </a:r>
            <a:r>
              <a:rPr lang="en-US" sz="1400" b="1" dirty="0"/>
              <a:t> </a:t>
            </a:r>
            <a:r>
              <a:rPr lang="en-US" sz="1400" b="1" dirty="0" err="1"/>
              <a:t>domaines</a:t>
            </a:r>
            <a:r>
              <a:rPr lang="en-US" sz="1400" b="1" dirty="0"/>
              <a:t> </a:t>
            </a:r>
            <a:r>
              <a:rPr lang="en-US" sz="1400" b="1" dirty="0" err="1"/>
              <a:t>tels</a:t>
            </a:r>
            <a:r>
              <a:rPr lang="en-US" sz="1400" b="1" dirty="0"/>
              <a:t> que la </a:t>
            </a:r>
            <a:r>
              <a:rPr lang="en-US" sz="1400" b="1" dirty="0" err="1"/>
              <a:t>toxicologie</a:t>
            </a:r>
            <a:r>
              <a:rPr lang="en-US" sz="1400" b="1" dirty="0"/>
              <a:t> </a:t>
            </a:r>
            <a:r>
              <a:rPr lang="en-US" sz="1400" b="1" dirty="0" err="1"/>
              <a:t>environmentale</a:t>
            </a:r>
            <a:r>
              <a:rPr lang="en-US" sz="1400" b="1" dirty="0"/>
              <a:t>, </a:t>
            </a:r>
            <a:r>
              <a:rPr lang="en-US" sz="1400" b="1" dirty="0" err="1"/>
              <a:t>l’analyse</a:t>
            </a:r>
            <a:r>
              <a:rPr lang="en-US" sz="1400" b="1" dirty="0"/>
              <a:t> de surfaces, le passage </a:t>
            </a:r>
            <a:r>
              <a:rPr lang="en-US" sz="1400" b="1" dirty="0" err="1"/>
              <a:t>transépithelial</a:t>
            </a:r>
            <a:r>
              <a:rPr lang="en-US" sz="1400" b="1" dirty="0"/>
              <a:t>, la </a:t>
            </a:r>
            <a:r>
              <a:rPr lang="en-US" sz="1400" b="1" dirty="0" err="1"/>
              <a:t>phototoxicité</a:t>
            </a:r>
            <a:r>
              <a:rPr lang="en-US" sz="1400" b="1" dirty="0"/>
              <a:t>, </a:t>
            </a:r>
            <a:r>
              <a:rPr lang="en-US" sz="1400" b="1" dirty="0" err="1"/>
              <a:t>l’extraction</a:t>
            </a:r>
            <a:r>
              <a:rPr lang="en-US" sz="1400" b="1" dirty="0"/>
              <a:t> </a:t>
            </a:r>
            <a:r>
              <a:rPr lang="en-US" sz="1400" b="1" dirty="0" err="1"/>
              <a:t>d’actifs</a:t>
            </a:r>
            <a:r>
              <a:rPr lang="en-US" sz="1400" b="1" dirty="0"/>
              <a:t> </a:t>
            </a:r>
            <a:r>
              <a:rPr lang="en-US" sz="1400" b="1" dirty="0" err="1"/>
              <a:t>naturels</a:t>
            </a:r>
            <a:r>
              <a:rPr lang="en-US" sz="1400" b="1" dirty="0"/>
              <a:t> </a:t>
            </a:r>
            <a:r>
              <a:rPr lang="en-US" sz="1400" b="1" dirty="0" err="1"/>
              <a:t>ou</a:t>
            </a:r>
            <a:r>
              <a:rPr lang="en-US" sz="1400" b="1" dirty="0"/>
              <a:t> le </a:t>
            </a:r>
            <a:r>
              <a:rPr lang="en-US" sz="1400" b="1" dirty="0" err="1"/>
              <a:t>contrôle</a:t>
            </a:r>
            <a:r>
              <a:rPr lang="en-US" sz="1400" b="1" dirty="0"/>
              <a:t> </a:t>
            </a:r>
            <a:r>
              <a:rPr lang="en-US" sz="1400" b="1" dirty="0" err="1"/>
              <a:t>qualité</a:t>
            </a:r>
            <a:r>
              <a:rPr lang="en-US" sz="1400" b="1" dirty="0"/>
              <a:t> </a:t>
            </a:r>
            <a:r>
              <a:rPr lang="en-US" sz="1400" b="1" dirty="0" err="1"/>
              <a:t>microbiologique</a:t>
            </a:r>
            <a:r>
              <a:rPr lang="en-US" sz="1400" b="1" dirty="0"/>
              <a:t> ….</a:t>
            </a:r>
          </a:p>
        </p:txBody>
      </p:sp>
      <p:pic>
        <p:nvPicPr>
          <p:cNvPr id="53" name="Image 52">
            <a:extLst>
              <a:ext uri="{FF2B5EF4-FFF2-40B4-BE49-F238E27FC236}">
                <a16:creationId xmlns:a16="http://schemas.microsoft.com/office/drawing/2014/main" id="{3E7C2246-B41D-4168-A9D3-05EB5FE958D7}"/>
              </a:ext>
            </a:extLst>
          </p:cNvPr>
          <p:cNvPicPr>
            <a:picLocks noChangeAspect="1"/>
          </p:cNvPicPr>
          <p:nvPr/>
        </p:nvPicPr>
        <p:blipFill>
          <a:blip r:embed="rId14"/>
          <a:stretch>
            <a:fillRect/>
          </a:stretch>
        </p:blipFill>
        <p:spPr>
          <a:xfrm>
            <a:off x="6875607" y="5295977"/>
            <a:ext cx="1788392" cy="1067362"/>
          </a:xfrm>
          <a:prstGeom prst="rect">
            <a:avLst/>
          </a:prstGeom>
        </p:spPr>
      </p:pic>
      <p:pic>
        <p:nvPicPr>
          <p:cNvPr id="54" name="Image 53">
            <a:extLst>
              <a:ext uri="{FF2B5EF4-FFF2-40B4-BE49-F238E27FC236}">
                <a16:creationId xmlns:a16="http://schemas.microsoft.com/office/drawing/2014/main" id="{E86F7C3F-666B-429D-96F3-31E855A96D27}"/>
              </a:ext>
            </a:extLst>
          </p:cNvPr>
          <p:cNvPicPr>
            <a:picLocks noChangeAspect="1"/>
          </p:cNvPicPr>
          <p:nvPr/>
        </p:nvPicPr>
        <p:blipFill>
          <a:blip r:embed="rId15"/>
          <a:stretch>
            <a:fillRect/>
          </a:stretch>
        </p:blipFill>
        <p:spPr>
          <a:xfrm>
            <a:off x="4913650" y="5491122"/>
            <a:ext cx="1822283" cy="872217"/>
          </a:xfrm>
          <a:prstGeom prst="rect">
            <a:avLst/>
          </a:prstGeom>
        </p:spPr>
      </p:pic>
      <p:pic>
        <p:nvPicPr>
          <p:cNvPr id="55" name="Image 54">
            <a:extLst>
              <a:ext uri="{FF2B5EF4-FFF2-40B4-BE49-F238E27FC236}">
                <a16:creationId xmlns:a16="http://schemas.microsoft.com/office/drawing/2014/main" id="{71B4E739-4841-48BC-B7AA-E17D9BAB4A59}"/>
              </a:ext>
            </a:extLst>
          </p:cNvPr>
          <p:cNvPicPr>
            <a:picLocks noChangeAspect="1"/>
          </p:cNvPicPr>
          <p:nvPr/>
        </p:nvPicPr>
        <p:blipFill>
          <a:blip r:embed="rId16"/>
          <a:stretch>
            <a:fillRect/>
          </a:stretch>
        </p:blipFill>
        <p:spPr>
          <a:xfrm>
            <a:off x="3340890" y="5482354"/>
            <a:ext cx="1477919" cy="880985"/>
          </a:xfrm>
          <a:prstGeom prst="rect">
            <a:avLst/>
          </a:prstGeom>
        </p:spPr>
      </p:pic>
      <p:grpSp>
        <p:nvGrpSpPr>
          <p:cNvPr id="6" name="Groupe 5">
            <a:extLst>
              <a:ext uri="{FF2B5EF4-FFF2-40B4-BE49-F238E27FC236}">
                <a16:creationId xmlns:a16="http://schemas.microsoft.com/office/drawing/2014/main" id="{BE09EC22-C771-4B8E-B4A7-362AD0F66BF4}"/>
              </a:ext>
            </a:extLst>
          </p:cNvPr>
          <p:cNvGrpSpPr/>
          <p:nvPr/>
        </p:nvGrpSpPr>
        <p:grpSpPr>
          <a:xfrm>
            <a:off x="177594" y="5425280"/>
            <a:ext cx="1574095" cy="938059"/>
            <a:chOff x="186882" y="5124716"/>
            <a:chExt cx="1574095" cy="823917"/>
          </a:xfrm>
        </p:grpSpPr>
        <p:pic>
          <p:nvPicPr>
            <p:cNvPr id="57" name="Image 56">
              <a:extLst>
                <a:ext uri="{FF2B5EF4-FFF2-40B4-BE49-F238E27FC236}">
                  <a16:creationId xmlns:a16="http://schemas.microsoft.com/office/drawing/2014/main" id="{6886900E-D3B5-4C9D-8A3A-4BCD76DE8C63}"/>
                </a:ext>
              </a:extLst>
            </p:cNvPr>
            <p:cNvPicPr>
              <a:picLocks noChangeAspect="1"/>
            </p:cNvPicPr>
            <p:nvPr/>
          </p:nvPicPr>
          <p:blipFill>
            <a:blip r:embed="rId17"/>
            <a:stretch>
              <a:fillRect/>
            </a:stretch>
          </p:blipFill>
          <p:spPr>
            <a:xfrm>
              <a:off x="186882" y="5124716"/>
              <a:ext cx="1041044" cy="412550"/>
            </a:xfrm>
            <a:prstGeom prst="rect">
              <a:avLst/>
            </a:prstGeom>
          </p:spPr>
        </p:pic>
        <p:sp>
          <p:nvSpPr>
            <p:cNvPr id="59" name="ZoneTexte 58">
              <a:extLst>
                <a:ext uri="{FF2B5EF4-FFF2-40B4-BE49-F238E27FC236}">
                  <a16:creationId xmlns:a16="http://schemas.microsoft.com/office/drawing/2014/main" id="{501E0E0B-AB6F-4125-A034-EE6B4AE4B871}"/>
                </a:ext>
              </a:extLst>
            </p:cNvPr>
            <p:cNvSpPr txBox="1"/>
            <p:nvPr/>
          </p:nvSpPr>
          <p:spPr>
            <a:xfrm>
              <a:off x="251189" y="5407748"/>
              <a:ext cx="912429" cy="323165"/>
            </a:xfrm>
            <a:prstGeom prst="rect">
              <a:avLst/>
            </a:prstGeom>
            <a:noFill/>
          </p:spPr>
          <p:txBody>
            <a:bodyPr wrap="none" rtlCol="0">
              <a:spAutoFit/>
            </a:bodyPr>
            <a:lstStyle/>
            <a:p>
              <a:pPr algn="ctr"/>
              <a:r>
                <a:rPr lang="en-US" sz="500" b="1" dirty="0">
                  <a:solidFill>
                    <a:schemeClr val="accent1">
                      <a:lumMod val="75000"/>
                    </a:schemeClr>
                  </a:solidFill>
                </a:rPr>
                <a:t>Microbial stability testing</a:t>
              </a:r>
            </a:p>
            <a:p>
              <a:pPr algn="ctr"/>
              <a:r>
                <a:rPr lang="en-US" sz="500" b="1" dirty="0">
                  <a:solidFill>
                    <a:schemeClr val="accent1">
                      <a:lumMod val="75000"/>
                    </a:schemeClr>
                  </a:solidFill>
                </a:rPr>
                <a:t>Microbial decontamination</a:t>
              </a:r>
            </a:p>
            <a:p>
              <a:pPr algn="ctr"/>
              <a:r>
                <a:rPr lang="en-US" sz="500" b="1" dirty="0">
                  <a:solidFill>
                    <a:schemeClr val="accent1">
                      <a:lumMod val="75000"/>
                    </a:schemeClr>
                  </a:solidFill>
                </a:rPr>
                <a:t>Cosmetic formulation</a:t>
              </a:r>
            </a:p>
          </p:txBody>
        </p:sp>
        <p:pic>
          <p:nvPicPr>
            <p:cNvPr id="60" name="Image 59">
              <a:extLst>
                <a:ext uri="{FF2B5EF4-FFF2-40B4-BE49-F238E27FC236}">
                  <a16:creationId xmlns:a16="http://schemas.microsoft.com/office/drawing/2014/main" id="{A586FDFC-1A48-4C61-85E9-D8CE31F0D21E}"/>
                </a:ext>
              </a:extLst>
            </p:cNvPr>
            <p:cNvPicPr>
              <a:picLocks noChangeAspect="1"/>
            </p:cNvPicPr>
            <p:nvPr/>
          </p:nvPicPr>
          <p:blipFill>
            <a:blip r:embed="rId18"/>
            <a:stretch>
              <a:fillRect/>
            </a:stretch>
          </p:blipFill>
          <p:spPr>
            <a:xfrm>
              <a:off x="1124257" y="5290030"/>
              <a:ext cx="530532" cy="591452"/>
            </a:xfrm>
            <a:prstGeom prst="rect">
              <a:avLst/>
            </a:prstGeom>
          </p:spPr>
        </p:pic>
        <p:sp>
          <p:nvSpPr>
            <p:cNvPr id="5" name="Rectangle : coins arrondis 4">
              <a:extLst>
                <a:ext uri="{FF2B5EF4-FFF2-40B4-BE49-F238E27FC236}">
                  <a16:creationId xmlns:a16="http://schemas.microsoft.com/office/drawing/2014/main" id="{38F217F4-56B2-4583-81F3-CFA67E7379D5}"/>
                </a:ext>
              </a:extLst>
            </p:cNvPr>
            <p:cNvSpPr/>
            <p:nvPr/>
          </p:nvSpPr>
          <p:spPr>
            <a:xfrm>
              <a:off x="202440" y="5181737"/>
              <a:ext cx="1558537" cy="766896"/>
            </a:xfrm>
            <a:prstGeom prst="roundRect">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a:extLst>
              <a:ext uri="{FF2B5EF4-FFF2-40B4-BE49-F238E27FC236}">
                <a16:creationId xmlns:a16="http://schemas.microsoft.com/office/drawing/2014/main" id="{87AD3BC1-A2F7-4402-8809-F26848DB2CAE}"/>
              </a:ext>
            </a:extLst>
          </p:cNvPr>
          <p:cNvGrpSpPr/>
          <p:nvPr/>
        </p:nvGrpSpPr>
        <p:grpSpPr>
          <a:xfrm>
            <a:off x="1890598" y="5482355"/>
            <a:ext cx="1349151" cy="856834"/>
            <a:chOff x="1805931" y="5160229"/>
            <a:chExt cx="1349151" cy="766896"/>
          </a:xfrm>
        </p:grpSpPr>
        <p:pic>
          <p:nvPicPr>
            <p:cNvPr id="61" name="Image 60">
              <a:extLst>
                <a:ext uri="{FF2B5EF4-FFF2-40B4-BE49-F238E27FC236}">
                  <a16:creationId xmlns:a16="http://schemas.microsoft.com/office/drawing/2014/main" id="{F91F601B-B265-4632-9F47-9A11302D96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72757" y="5180855"/>
              <a:ext cx="439210" cy="591452"/>
            </a:xfrm>
            <a:prstGeom prst="rect">
              <a:avLst/>
            </a:prstGeom>
          </p:spPr>
        </p:pic>
        <p:pic>
          <p:nvPicPr>
            <p:cNvPr id="62" name="Image 61">
              <a:extLst>
                <a:ext uri="{FF2B5EF4-FFF2-40B4-BE49-F238E27FC236}">
                  <a16:creationId xmlns:a16="http://schemas.microsoft.com/office/drawing/2014/main" id="{A242B0E7-E8C9-4390-A4A7-C9EE3CFBE0C7}"/>
                </a:ext>
              </a:extLst>
            </p:cNvPr>
            <p:cNvPicPr>
              <a:picLocks noChangeAspect="1"/>
            </p:cNvPicPr>
            <p:nvPr/>
          </p:nvPicPr>
          <p:blipFill>
            <a:blip r:embed="rId20"/>
            <a:stretch>
              <a:fillRect/>
            </a:stretch>
          </p:blipFill>
          <p:spPr>
            <a:xfrm>
              <a:off x="2451370" y="5195314"/>
              <a:ext cx="585007" cy="562534"/>
            </a:xfrm>
            <a:prstGeom prst="rect">
              <a:avLst/>
            </a:prstGeom>
          </p:spPr>
        </p:pic>
        <p:sp>
          <p:nvSpPr>
            <p:cNvPr id="63" name="ZoneTexte 62">
              <a:extLst>
                <a:ext uri="{FF2B5EF4-FFF2-40B4-BE49-F238E27FC236}">
                  <a16:creationId xmlns:a16="http://schemas.microsoft.com/office/drawing/2014/main" id="{AA9007A9-0FC2-4C4E-A2E4-CE85FC3B235A}"/>
                </a:ext>
              </a:extLst>
            </p:cNvPr>
            <p:cNvSpPr txBox="1"/>
            <p:nvPr/>
          </p:nvSpPr>
          <p:spPr>
            <a:xfrm>
              <a:off x="2255477" y="5757848"/>
              <a:ext cx="899605" cy="169277"/>
            </a:xfrm>
            <a:prstGeom prst="rect">
              <a:avLst/>
            </a:prstGeom>
            <a:noFill/>
          </p:spPr>
          <p:txBody>
            <a:bodyPr wrap="none" rtlCol="0">
              <a:spAutoFit/>
            </a:bodyPr>
            <a:lstStyle/>
            <a:p>
              <a:r>
                <a:rPr lang="fr-FR" sz="500" b="1" dirty="0" err="1">
                  <a:solidFill>
                    <a:srgbClr val="0070C0"/>
                  </a:solidFill>
                </a:rPr>
                <a:t>Supercritical</a:t>
              </a:r>
              <a:r>
                <a:rPr lang="fr-FR" sz="500" b="1" dirty="0">
                  <a:solidFill>
                    <a:srgbClr val="0070C0"/>
                  </a:solidFill>
                </a:rPr>
                <a:t> CO2 </a:t>
              </a:r>
              <a:r>
                <a:rPr lang="fr-FR" sz="500" b="1" dirty="0" err="1">
                  <a:solidFill>
                    <a:srgbClr val="0070C0"/>
                  </a:solidFill>
                </a:rPr>
                <a:t>extractor</a:t>
              </a:r>
              <a:endParaRPr lang="fr-FR" sz="500" b="1" dirty="0">
                <a:solidFill>
                  <a:srgbClr val="0070C0"/>
                </a:solidFill>
              </a:endParaRPr>
            </a:p>
          </p:txBody>
        </p:sp>
        <p:sp>
          <p:nvSpPr>
            <p:cNvPr id="64" name="Rectangle : coins arrondis 63">
              <a:extLst>
                <a:ext uri="{FF2B5EF4-FFF2-40B4-BE49-F238E27FC236}">
                  <a16:creationId xmlns:a16="http://schemas.microsoft.com/office/drawing/2014/main" id="{0797743F-4B9E-43E5-9A58-6DAF3D4800DE}"/>
                </a:ext>
              </a:extLst>
            </p:cNvPr>
            <p:cNvSpPr/>
            <p:nvPr/>
          </p:nvSpPr>
          <p:spPr>
            <a:xfrm>
              <a:off x="1805931" y="5160229"/>
              <a:ext cx="1311383" cy="766896"/>
            </a:xfrm>
            <a:prstGeom prst="roundRect">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Rectangle : coins arrondis 1">
            <a:extLst>
              <a:ext uri="{FF2B5EF4-FFF2-40B4-BE49-F238E27FC236}">
                <a16:creationId xmlns:a16="http://schemas.microsoft.com/office/drawing/2014/main" id="{113EC748-BF02-4DB1-905C-AF58FED51424}"/>
              </a:ext>
            </a:extLst>
          </p:cNvPr>
          <p:cNvSpPr/>
          <p:nvPr/>
        </p:nvSpPr>
        <p:spPr>
          <a:xfrm>
            <a:off x="2170633" y="3101390"/>
            <a:ext cx="6568592" cy="11856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A12D0C2-C866-4994-A4D5-BA07BC45AC98}"/>
              </a:ext>
            </a:extLst>
          </p:cNvPr>
          <p:cNvPicPr>
            <a:picLocks noChangeAspect="1"/>
          </p:cNvPicPr>
          <p:nvPr/>
        </p:nvPicPr>
        <p:blipFill>
          <a:blip r:embed="rId21"/>
          <a:stretch>
            <a:fillRect/>
          </a:stretch>
        </p:blipFill>
        <p:spPr>
          <a:xfrm>
            <a:off x="102695" y="4270643"/>
            <a:ext cx="849701" cy="343229"/>
          </a:xfrm>
          <a:prstGeom prst="rect">
            <a:avLst/>
          </a:prstGeom>
        </p:spPr>
      </p:pic>
      <p:pic>
        <p:nvPicPr>
          <p:cNvPr id="11" name="Image 10">
            <a:extLst>
              <a:ext uri="{FF2B5EF4-FFF2-40B4-BE49-F238E27FC236}">
                <a16:creationId xmlns:a16="http://schemas.microsoft.com/office/drawing/2014/main" id="{02268EB0-EF33-43A4-9CD2-20284B92B4AC}"/>
              </a:ext>
            </a:extLst>
          </p:cNvPr>
          <p:cNvPicPr>
            <a:picLocks noChangeAspect="1"/>
          </p:cNvPicPr>
          <p:nvPr/>
        </p:nvPicPr>
        <p:blipFill>
          <a:blip r:embed="rId22"/>
          <a:stretch>
            <a:fillRect/>
          </a:stretch>
        </p:blipFill>
        <p:spPr>
          <a:xfrm>
            <a:off x="1060559" y="4287061"/>
            <a:ext cx="893668" cy="310393"/>
          </a:xfrm>
          <a:prstGeom prst="rect">
            <a:avLst/>
          </a:prstGeom>
        </p:spPr>
      </p:pic>
    </p:spTree>
    <p:extLst>
      <p:ext uri="{BB962C8B-B14F-4D97-AF65-F5344CB8AC3E}">
        <p14:creationId xmlns:p14="http://schemas.microsoft.com/office/powerpoint/2010/main" val="79447768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934</TotalTime>
  <Words>740</Words>
  <Application>Microsoft Office PowerPoint</Application>
  <PresentationFormat>Affichage à l'écran (4:3)</PresentationFormat>
  <Paragraphs>80</Paragraphs>
  <Slides>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vt:i4>
      </vt:variant>
    </vt:vector>
  </HeadingPairs>
  <TitlesOfParts>
    <vt:vector size="11" baseType="lpstr">
      <vt:lpstr>Arial</vt:lpstr>
      <vt:lpstr>Calibri</vt:lpstr>
      <vt:lpstr>Calibri Light</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vector>
  </TitlesOfParts>
  <Company>IUT-Evreux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MARC FEUILLOLEY (Personnel)</dc:creator>
  <cp:lastModifiedBy>AUDREY DAVID (Personnel)</cp:lastModifiedBy>
  <cp:revision>162</cp:revision>
  <dcterms:created xsi:type="dcterms:W3CDTF">2020-08-24T15:11:14Z</dcterms:created>
  <dcterms:modified xsi:type="dcterms:W3CDTF">2025-06-05T09:38:07Z</dcterms:modified>
</cp:coreProperties>
</file>